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2" r:id="rId1"/>
  </p:sldMasterIdLst>
  <p:sldIdLst>
    <p:sldId id="256" r:id="rId2"/>
    <p:sldId id="257" r:id="rId3"/>
    <p:sldId id="259" r:id="rId4"/>
    <p:sldId id="260" r:id="rId5"/>
    <p:sldId id="261" r:id="rId6"/>
    <p:sldId id="262" r:id="rId7"/>
    <p:sldId id="263" r:id="rId8"/>
    <p:sldId id="272" r:id="rId9"/>
    <p:sldId id="268" r:id="rId10"/>
    <p:sldId id="267" r:id="rId11"/>
    <p:sldId id="269" r:id="rId12"/>
    <p:sldId id="278" r:id="rId13"/>
    <p:sldId id="270" r:id="rId14"/>
    <p:sldId id="271" r:id="rId15"/>
    <p:sldId id="301" r:id="rId16"/>
    <p:sldId id="299" r:id="rId17"/>
    <p:sldId id="276" r:id="rId18"/>
    <p:sldId id="277" r:id="rId19"/>
    <p:sldId id="279" r:id="rId20"/>
    <p:sldId id="280" r:id="rId21"/>
    <p:sldId id="284" r:id="rId22"/>
    <p:sldId id="286" r:id="rId23"/>
    <p:sldId id="300" r:id="rId24"/>
    <p:sldId id="281" r:id="rId25"/>
    <p:sldId id="295" r:id="rId26"/>
    <p:sldId id="297" r:id="rId27"/>
    <p:sldId id="282" r:id="rId28"/>
    <p:sldId id="285" r:id="rId29"/>
    <p:sldId id="273" r:id="rId30"/>
    <p:sldId id="292" r:id="rId31"/>
    <p:sldId id="274" r:id="rId32"/>
    <p:sldId id="291" r:id="rId33"/>
    <p:sldId id="275" r:id="rId34"/>
    <p:sldId id="290" r:id="rId35"/>
    <p:sldId id="293" r:id="rId36"/>
    <p:sldId id="294" r:id="rId37"/>
    <p:sldId id="288" r:id="rId38"/>
    <p:sldId id="289" r:id="rId39"/>
    <p:sldId id="298" r:id="rId40"/>
    <p:sldId id="287" r:id="rId41"/>
    <p:sldId id="29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F3F3F"/>
    <a:srgbClr val="40AA54"/>
    <a:srgbClr val="40404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660"/>
  </p:normalViewPr>
  <p:slideViewPr>
    <p:cSldViewPr snapToGrid="0">
      <p:cViewPr varScale="1">
        <p:scale>
          <a:sx n="114" d="100"/>
          <a:sy n="114" d="100"/>
        </p:scale>
        <p:origin x="66" y="4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E88DD-CEFC-48F6-8004-FF7199C37E2B}" type="doc">
      <dgm:prSet loTypeId="urn:microsoft.com/office/officeart/2008/layout/CircleAccentTimeline" loCatId="process" qsTypeId="urn:microsoft.com/office/officeart/2005/8/quickstyle/simple4" qsCatId="simple" csTypeId="urn:microsoft.com/office/officeart/2005/8/colors/accent2_2" csCatId="accent2" phldr="1"/>
      <dgm:spPr/>
      <dgm:t>
        <a:bodyPr/>
        <a:lstStyle/>
        <a:p>
          <a:endParaRPr lang="en-US"/>
        </a:p>
      </dgm:t>
    </dgm:pt>
    <dgm:pt modelId="{4519D608-C977-429B-93BD-FA0783617A4F}">
      <dgm:prSet phldrT="[Text]"/>
      <dgm:spPr/>
      <dgm:t>
        <a:bodyPr/>
        <a:lstStyle/>
        <a:p>
          <a:r>
            <a:rPr lang="en-US" dirty="0" smtClean="0">
              <a:solidFill>
                <a:schemeClr val="bg1"/>
              </a:solidFill>
              <a:latin typeface="Roboto" pitchFamily="2" charset="0"/>
              <a:ea typeface="Roboto" pitchFamily="2" charset="0"/>
            </a:rPr>
            <a:t>Mine Detected!</a:t>
          </a:r>
          <a:endParaRPr lang="en-US" dirty="0">
            <a:solidFill>
              <a:schemeClr val="bg1"/>
            </a:solidFill>
            <a:latin typeface="Roboto" pitchFamily="2" charset="0"/>
            <a:ea typeface="Roboto" pitchFamily="2" charset="0"/>
          </a:endParaRPr>
        </a:p>
      </dgm:t>
    </dgm:pt>
    <dgm:pt modelId="{3CCCA7A6-EC86-4CDC-8A20-248842C0FBA7}" type="parTrans" cxnId="{C919C185-4C0E-479D-AB0A-EF8DB9F1776A}">
      <dgm:prSet/>
      <dgm:spPr/>
      <dgm:t>
        <a:bodyPr/>
        <a:lstStyle/>
        <a:p>
          <a:endParaRPr lang="en-US"/>
        </a:p>
      </dgm:t>
    </dgm:pt>
    <dgm:pt modelId="{588FBDD3-549C-4599-B51D-BC1C7AA2F76E}" type="sibTrans" cxnId="{C919C185-4C0E-479D-AB0A-EF8DB9F1776A}">
      <dgm:prSet/>
      <dgm:spPr/>
      <dgm:t>
        <a:bodyPr/>
        <a:lstStyle/>
        <a:p>
          <a:endParaRPr lang="en-US"/>
        </a:p>
      </dgm:t>
    </dgm:pt>
    <dgm:pt modelId="{EEDFB819-BF7E-4C8C-9A54-93A564C91904}">
      <dgm:prSet phldrT="[Text]"/>
      <dgm:spPr/>
      <dgm:t>
        <a:bodyPr/>
        <a:lstStyle/>
        <a:p>
          <a:r>
            <a:rPr lang="en-US" dirty="0" smtClean="0">
              <a:solidFill>
                <a:schemeClr val="bg1"/>
              </a:solidFill>
              <a:latin typeface="Roboto" pitchFamily="2" charset="0"/>
              <a:ea typeface="Roboto" pitchFamily="2" charset="0"/>
            </a:rPr>
            <a:t>5 Volts are output to </a:t>
          </a:r>
          <a:r>
            <a:rPr lang="en-US" dirty="0" err="1" smtClean="0">
              <a:solidFill>
                <a:schemeClr val="bg1"/>
              </a:solidFill>
              <a:latin typeface="Roboto" pitchFamily="2" charset="0"/>
              <a:ea typeface="Roboto" pitchFamily="2" charset="0"/>
            </a:rPr>
            <a:t>Arduino</a:t>
          </a:r>
          <a:endParaRPr lang="en-US" dirty="0">
            <a:solidFill>
              <a:schemeClr val="bg1"/>
            </a:solidFill>
            <a:latin typeface="Roboto" pitchFamily="2" charset="0"/>
            <a:ea typeface="Roboto" pitchFamily="2" charset="0"/>
          </a:endParaRPr>
        </a:p>
      </dgm:t>
    </dgm:pt>
    <dgm:pt modelId="{DC120707-FA8B-4CA5-BEA8-B0FAF40E9889}" type="parTrans" cxnId="{4FCF0EAA-B987-449D-AC29-9EC8F2B96315}">
      <dgm:prSet/>
      <dgm:spPr/>
      <dgm:t>
        <a:bodyPr/>
        <a:lstStyle/>
        <a:p>
          <a:endParaRPr lang="en-US"/>
        </a:p>
      </dgm:t>
    </dgm:pt>
    <dgm:pt modelId="{7CD023FC-35BF-4C28-B516-0665492F5B85}" type="sibTrans" cxnId="{4FCF0EAA-B987-449D-AC29-9EC8F2B96315}">
      <dgm:prSet/>
      <dgm:spPr/>
      <dgm:t>
        <a:bodyPr/>
        <a:lstStyle/>
        <a:p>
          <a:endParaRPr lang="en-US"/>
        </a:p>
      </dgm:t>
    </dgm:pt>
    <dgm:pt modelId="{C921EC9F-8079-4F94-A0B8-E01152069023}">
      <dgm:prSet phldrT="[Text]" custT="1"/>
      <dgm:spPr/>
      <dgm:t>
        <a:bodyPr/>
        <a:lstStyle/>
        <a:p>
          <a:r>
            <a:rPr lang="en-US" sz="1400" dirty="0" err="1" smtClean="0">
              <a:solidFill>
                <a:schemeClr val="bg1"/>
              </a:solidFill>
              <a:latin typeface="Roboto" pitchFamily="2" charset="0"/>
              <a:ea typeface="Roboto" pitchFamily="2" charset="0"/>
            </a:rPr>
            <a:t>Arduino</a:t>
          </a:r>
          <a:r>
            <a:rPr lang="en-US" sz="1400" dirty="0" smtClean="0">
              <a:solidFill>
                <a:schemeClr val="bg1"/>
              </a:solidFill>
              <a:latin typeface="Roboto" pitchFamily="2" charset="0"/>
              <a:ea typeface="Roboto" pitchFamily="2" charset="0"/>
            </a:rPr>
            <a:t> is immediately alerted after receiving Voltage at its analog read pin and therefore goes on to obtain GPS data</a:t>
          </a:r>
          <a:endParaRPr lang="en-US" sz="1400" dirty="0">
            <a:solidFill>
              <a:schemeClr val="bg1"/>
            </a:solidFill>
          </a:endParaRPr>
        </a:p>
      </dgm:t>
    </dgm:pt>
    <dgm:pt modelId="{F8954487-2C87-4D28-8D1E-1A7F2DF87D0D}" type="parTrans" cxnId="{D8485225-D277-4E1F-8B05-6E87F848EAD0}">
      <dgm:prSet/>
      <dgm:spPr/>
      <dgm:t>
        <a:bodyPr/>
        <a:lstStyle/>
        <a:p>
          <a:endParaRPr lang="en-US"/>
        </a:p>
      </dgm:t>
    </dgm:pt>
    <dgm:pt modelId="{B3E7D074-FF3E-49FB-BA42-4C4E1352697E}" type="sibTrans" cxnId="{D8485225-D277-4E1F-8B05-6E87F848EAD0}">
      <dgm:prSet/>
      <dgm:spPr/>
      <dgm:t>
        <a:bodyPr/>
        <a:lstStyle/>
        <a:p>
          <a:endParaRPr lang="en-US"/>
        </a:p>
      </dgm:t>
    </dgm:pt>
    <dgm:pt modelId="{39C559D7-7195-4481-8B95-6379C056EB6D}">
      <dgm:prSet phldrT="[Text]"/>
      <dgm:spPr/>
      <dgm:t>
        <a:bodyPr/>
        <a:lstStyle/>
        <a:p>
          <a:r>
            <a:rPr lang="en-US" dirty="0" err="1" smtClean="0">
              <a:solidFill>
                <a:schemeClr val="bg1"/>
              </a:solidFill>
              <a:latin typeface="Roboto" pitchFamily="2" charset="0"/>
              <a:ea typeface="Roboto" pitchFamily="2" charset="0"/>
            </a:rPr>
            <a:t>Arduino</a:t>
          </a:r>
          <a:r>
            <a:rPr lang="en-US" dirty="0" smtClean="0">
              <a:solidFill>
                <a:schemeClr val="bg1"/>
              </a:solidFill>
              <a:latin typeface="Roboto" pitchFamily="2" charset="0"/>
              <a:ea typeface="Roboto" pitchFamily="2" charset="0"/>
            </a:rPr>
            <a:t> receives GPS data and sends them to the </a:t>
          </a:r>
          <a:r>
            <a:rPr lang="en-US" dirty="0" err="1" smtClean="0">
              <a:solidFill>
                <a:schemeClr val="bg1"/>
              </a:solidFill>
              <a:latin typeface="Roboto" pitchFamily="2" charset="0"/>
              <a:ea typeface="Roboto" pitchFamily="2" charset="0"/>
            </a:rPr>
            <a:t>Bluetoth</a:t>
          </a:r>
          <a:r>
            <a:rPr lang="en-US" dirty="0" smtClean="0">
              <a:solidFill>
                <a:schemeClr val="bg1"/>
              </a:solidFill>
              <a:latin typeface="Roboto" pitchFamily="2" charset="0"/>
              <a:ea typeface="Roboto" pitchFamily="2" charset="0"/>
            </a:rPr>
            <a:t> module to be sent to the Master.</a:t>
          </a:r>
          <a:endParaRPr lang="en-US" dirty="0">
            <a:solidFill>
              <a:schemeClr val="bg1"/>
            </a:solidFill>
            <a:latin typeface="Roboto" pitchFamily="2" charset="0"/>
            <a:ea typeface="Roboto" pitchFamily="2" charset="0"/>
          </a:endParaRPr>
        </a:p>
      </dgm:t>
    </dgm:pt>
    <dgm:pt modelId="{E313248E-C1D9-4208-80A3-310A17C51DCB}" type="parTrans" cxnId="{EEBC02DE-FB11-49F5-A741-F32DF19E3BCA}">
      <dgm:prSet/>
      <dgm:spPr/>
      <dgm:t>
        <a:bodyPr/>
        <a:lstStyle/>
        <a:p>
          <a:endParaRPr lang="en-US"/>
        </a:p>
      </dgm:t>
    </dgm:pt>
    <dgm:pt modelId="{7206B99B-DC1E-4DCF-99A3-4CAD0A7B4F9E}" type="sibTrans" cxnId="{EEBC02DE-FB11-49F5-A741-F32DF19E3BCA}">
      <dgm:prSet/>
      <dgm:spPr/>
      <dgm:t>
        <a:bodyPr/>
        <a:lstStyle/>
        <a:p>
          <a:endParaRPr lang="en-US"/>
        </a:p>
      </dgm:t>
    </dgm:pt>
    <dgm:pt modelId="{FCB542DF-F484-4879-9174-4C55867AB67D}">
      <dgm:prSet phldrT="[Text]"/>
      <dgm:spPr/>
      <dgm:t>
        <a:bodyPr/>
        <a:lstStyle/>
        <a:p>
          <a:r>
            <a:rPr lang="en-US" dirty="0" smtClean="0">
              <a:solidFill>
                <a:schemeClr val="bg1"/>
              </a:solidFill>
              <a:latin typeface="Roboto" pitchFamily="2" charset="0"/>
              <a:ea typeface="Roboto" pitchFamily="2" charset="0"/>
            </a:rPr>
            <a:t>Bluetooth Module sends these data to the Master letting it know about the mine and it’s location.</a:t>
          </a:r>
          <a:endParaRPr lang="en-US" dirty="0">
            <a:solidFill>
              <a:schemeClr val="bg1"/>
            </a:solidFill>
            <a:latin typeface="Roboto" pitchFamily="2" charset="0"/>
            <a:ea typeface="Roboto" pitchFamily="2" charset="0"/>
          </a:endParaRPr>
        </a:p>
      </dgm:t>
    </dgm:pt>
    <dgm:pt modelId="{CA0F935B-8EAA-4C7C-A1AF-1AB6718E5D4E}" type="parTrans" cxnId="{3C20C774-02B9-4DB8-9AC5-CAEA0FDBDE63}">
      <dgm:prSet/>
      <dgm:spPr/>
      <dgm:t>
        <a:bodyPr/>
        <a:lstStyle/>
        <a:p>
          <a:endParaRPr lang="en-US"/>
        </a:p>
      </dgm:t>
    </dgm:pt>
    <dgm:pt modelId="{901DF922-7F82-4644-962D-4022982F3D2C}" type="sibTrans" cxnId="{3C20C774-02B9-4DB8-9AC5-CAEA0FDBDE63}">
      <dgm:prSet/>
      <dgm:spPr/>
      <dgm:t>
        <a:bodyPr/>
        <a:lstStyle/>
        <a:p>
          <a:endParaRPr lang="en-US"/>
        </a:p>
      </dgm:t>
    </dgm:pt>
    <dgm:pt modelId="{C9BB1548-5116-401D-B092-2A4CB68755C8}">
      <dgm:prSet phldrT="[Text]" custT="1"/>
      <dgm:spPr/>
      <dgm:t>
        <a:bodyPr/>
        <a:lstStyle/>
        <a:p>
          <a:r>
            <a:rPr lang="en-US" sz="1400" dirty="0" smtClean="0">
              <a:solidFill>
                <a:schemeClr val="bg1"/>
              </a:solidFill>
              <a:latin typeface="Roboto" pitchFamily="2" charset="0"/>
              <a:ea typeface="Roboto" pitchFamily="2" charset="0"/>
            </a:rPr>
            <a:t>As the final step the Computer processes these data and pines the location of mine accordingly. </a:t>
          </a:r>
          <a:endParaRPr lang="en-US" sz="1400" dirty="0">
            <a:solidFill>
              <a:schemeClr val="bg1"/>
            </a:solidFill>
            <a:latin typeface="Roboto" pitchFamily="2" charset="0"/>
            <a:ea typeface="Roboto" pitchFamily="2" charset="0"/>
          </a:endParaRPr>
        </a:p>
      </dgm:t>
    </dgm:pt>
    <dgm:pt modelId="{E72B7BCD-732B-4BAF-9F51-27DE71AF6002}" type="parTrans" cxnId="{F251BF21-21BE-49F7-855B-031BFAE39352}">
      <dgm:prSet/>
      <dgm:spPr/>
      <dgm:t>
        <a:bodyPr/>
        <a:lstStyle/>
        <a:p>
          <a:endParaRPr lang="en-US"/>
        </a:p>
      </dgm:t>
    </dgm:pt>
    <dgm:pt modelId="{6EE6A5E5-CA35-4C29-8CC0-1B627AC9C115}" type="sibTrans" cxnId="{F251BF21-21BE-49F7-855B-031BFAE39352}">
      <dgm:prSet/>
      <dgm:spPr/>
      <dgm:t>
        <a:bodyPr/>
        <a:lstStyle/>
        <a:p>
          <a:endParaRPr lang="en-US"/>
        </a:p>
      </dgm:t>
    </dgm:pt>
    <dgm:pt modelId="{4E1704AA-44A7-4088-ADD2-B727524BDBC0}" type="pres">
      <dgm:prSet presAssocID="{4DAE88DD-CEFC-48F6-8004-FF7199C37E2B}" presName="Name0" presStyleCnt="0">
        <dgm:presLayoutVars>
          <dgm:dir/>
        </dgm:presLayoutVars>
      </dgm:prSet>
      <dgm:spPr/>
      <dgm:t>
        <a:bodyPr/>
        <a:lstStyle/>
        <a:p>
          <a:endParaRPr lang="en-US"/>
        </a:p>
      </dgm:t>
    </dgm:pt>
    <dgm:pt modelId="{90225124-43BE-482A-A840-41C218A2FC73}" type="pres">
      <dgm:prSet presAssocID="{4519D608-C977-429B-93BD-FA0783617A4F}" presName="parComposite" presStyleCnt="0"/>
      <dgm:spPr/>
      <dgm:t>
        <a:bodyPr/>
        <a:lstStyle/>
        <a:p>
          <a:endParaRPr lang="en-US"/>
        </a:p>
      </dgm:t>
    </dgm:pt>
    <dgm:pt modelId="{3E779952-CFA9-482B-BDB5-7D493200FD63}" type="pres">
      <dgm:prSet presAssocID="{4519D608-C977-429B-93BD-FA0783617A4F}" presName="parBigCircle" presStyleLbl="node0" presStyleIdx="0" presStyleCnt="3"/>
      <dgm:spPr/>
      <dgm:t>
        <a:bodyPr/>
        <a:lstStyle/>
        <a:p>
          <a:endParaRPr lang="en-US"/>
        </a:p>
      </dgm:t>
    </dgm:pt>
    <dgm:pt modelId="{BFC3A836-FF99-4BE7-9196-D877A0D466E0}" type="pres">
      <dgm:prSet presAssocID="{4519D608-C977-429B-93BD-FA0783617A4F}" presName="parTx" presStyleLbl="revTx" presStyleIdx="0" presStyleCnt="9"/>
      <dgm:spPr/>
      <dgm:t>
        <a:bodyPr/>
        <a:lstStyle/>
        <a:p>
          <a:endParaRPr lang="en-US"/>
        </a:p>
      </dgm:t>
    </dgm:pt>
    <dgm:pt modelId="{18E2C58D-7103-4012-B875-10BC3C0CEA0C}" type="pres">
      <dgm:prSet presAssocID="{4519D608-C977-429B-93BD-FA0783617A4F}" presName="bSpace" presStyleCnt="0"/>
      <dgm:spPr/>
      <dgm:t>
        <a:bodyPr/>
        <a:lstStyle/>
        <a:p>
          <a:endParaRPr lang="en-US"/>
        </a:p>
      </dgm:t>
    </dgm:pt>
    <dgm:pt modelId="{20C30597-EBA6-4159-A08D-17026F325E25}" type="pres">
      <dgm:prSet presAssocID="{4519D608-C977-429B-93BD-FA0783617A4F}" presName="parBackupNorm" presStyleCnt="0"/>
      <dgm:spPr/>
      <dgm:t>
        <a:bodyPr/>
        <a:lstStyle/>
        <a:p>
          <a:endParaRPr lang="en-US"/>
        </a:p>
      </dgm:t>
    </dgm:pt>
    <dgm:pt modelId="{0476DC9C-16EB-4307-9F3F-D95EF6754316}" type="pres">
      <dgm:prSet presAssocID="{588FBDD3-549C-4599-B51D-BC1C7AA2F76E}" presName="parSpace" presStyleCnt="0"/>
      <dgm:spPr/>
      <dgm:t>
        <a:bodyPr/>
        <a:lstStyle/>
        <a:p>
          <a:endParaRPr lang="en-US"/>
        </a:p>
      </dgm:t>
    </dgm:pt>
    <dgm:pt modelId="{2C271C6E-2A64-43A1-A954-911A5FD5DDF8}" type="pres">
      <dgm:prSet presAssocID="{EEDFB819-BF7E-4C8C-9A54-93A564C91904}" presName="desBackupLeftNorm" presStyleCnt="0"/>
      <dgm:spPr/>
      <dgm:t>
        <a:bodyPr/>
        <a:lstStyle/>
        <a:p>
          <a:endParaRPr lang="en-US"/>
        </a:p>
      </dgm:t>
    </dgm:pt>
    <dgm:pt modelId="{F4FA31DF-0364-40DE-A230-4887904331DC}" type="pres">
      <dgm:prSet presAssocID="{EEDFB819-BF7E-4C8C-9A54-93A564C91904}" presName="desComposite" presStyleCnt="0"/>
      <dgm:spPr/>
      <dgm:t>
        <a:bodyPr/>
        <a:lstStyle/>
        <a:p>
          <a:endParaRPr lang="en-US"/>
        </a:p>
      </dgm:t>
    </dgm:pt>
    <dgm:pt modelId="{B77F6068-5E58-429F-9D8B-901E6B9D90FC}" type="pres">
      <dgm:prSet presAssocID="{EEDFB819-BF7E-4C8C-9A54-93A564C91904}" presName="desCircle" presStyleLbl="node1" presStyleIdx="0" presStyleCnt="3"/>
      <dgm:spPr/>
      <dgm:t>
        <a:bodyPr/>
        <a:lstStyle/>
        <a:p>
          <a:endParaRPr lang="en-US"/>
        </a:p>
      </dgm:t>
    </dgm:pt>
    <dgm:pt modelId="{A9EAF26D-B287-49E9-A286-A25C7D5DB3E8}" type="pres">
      <dgm:prSet presAssocID="{EEDFB819-BF7E-4C8C-9A54-93A564C91904}" presName="chTx" presStyleLbl="revTx" presStyleIdx="1" presStyleCnt="9"/>
      <dgm:spPr/>
      <dgm:t>
        <a:bodyPr/>
        <a:lstStyle/>
        <a:p>
          <a:endParaRPr lang="en-US"/>
        </a:p>
      </dgm:t>
    </dgm:pt>
    <dgm:pt modelId="{10E0991A-6903-43DE-8C88-40B0D0A32CEB}" type="pres">
      <dgm:prSet presAssocID="{EEDFB819-BF7E-4C8C-9A54-93A564C91904}" presName="desTx" presStyleLbl="revTx" presStyleIdx="2" presStyleCnt="9">
        <dgm:presLayoutVars>
          <dgm:bulletEnabled val="1"/>
        </dgm:presLayoutVars>
      </dgm:prSet>
      <dgm:spPr/>
      <dgm:t>
        <a:bodyPr/>
        <a:lstStyle/>
        <a:p>
          <a:endParaRPr lang="en-US"/>
        </a:p>
      </dgm:t>
    </dgm:pt>
    <dgm:pt modelId="{3D228DC7-974F-4A75-8CBC-27B94E8B826D}" type="pres">
      <dgm:prSet presAssocID="{EEDFB819-BF7E-4C8C-9A54-93A564C91904}" presName="desBackupRightNorm" presStyleCnt="0"/>
      <dgm:spPr/>
      <dgm:t>
        <a:bodyPr/>
        <a:lstStyle/>
        <a:p>
          <a:endParaRPr lang="en-US"/>
        </a:p>
      </dgm:t>
    </dgm:pt>
    <dgm:pt modelId="{6B5EAE64-7DC7-4318-9E85-8B4105E6A348}" type="pres">
      <dgm:prSet presAssocID="{7CD023FC-35BF-4C28-B516-0665492F5B85}" presName="desSpace" presStyleCnt="0"/>
      <dgm:spPr/>
      <dgm:t>
        <a:bodyPr/>
        <a:lstStyle/>
        <a:p>
          <a:endParaRPr lang="en-US"/>
        </a:p>
      </dgm:t>
    </dgm:pt>
    <dgm:pt modelId="{EE4F329C-99C2-454E-A44F-683EBF62C266}" type="pres">
      <dgm:prSet presAssocID="{C921EC9F-8079-4F94-A0B8-E01152069023}" presName="parComposite" presStyleCnt="0"/>
      <dgm:spPr/>
      <dgm:t>
        <a:bodyPr/>
        <a:lstStyle/>
        <a:p>
          <a:endParaRPr lang="en-US"/>
        </a:p>
      </dgm:t>
    </dgm:pt>
    <dgm:pt modelId="{0FC022A3-F94F-4F11-A908-FF6599738F50}" type="pres">
      <dgm:prSet presAssocID="{C921EC9F-8079-4F94-A0B8-E01152069023}" presName="parBigCircle" presStyleLbl="node0" presStyleIdx="1" presStyleCnt="3"/>
      <dgm:spPr/>
      <dgm:t>
        <a:bodyPr/>
        <a:lstStyle/>
        <a:p>
          <a:endParaRPr lang="en-US"/>
        </a:p>
      </dgm:t>
    </dgm:pt>
    <dgm:pt modelId="{10A7528D-BA9B-4DC2-82A3-08965D430EFB}" type="pres">
      <dgm:prSet presAssocID="{C921EC9F-8079-4F94-A0B8-E01152069023}" presName="parTx" presStyleLbl="revTx" presStyleIdx="3" presStyleCnt="9" custLinFactNeighborX="4344" custLinFactNeighborY="-5605"/>
      <dgm:spPr/>
      <dgm:t>
        <a:bodyPr/>
        <a:lstStyle/>
        <a:p>
          <a:endParaRPr lang="en-US"/>
        </a:p>
      </dgm:t>
    </dgm:pt>
    <dgm:pt modelId="{3936AF2A-B8B9-4C28-9937-8FA8038C747A}" type="pres">
      <dgm:prSet presAssocID="{C921EC9F-8079-4F94-A0B8-E01152069023}" presName="bSpace" presStyleCnt="0"/>
      <dgm:spPr/>
      <dgm:t>
        <a:bodyPr/>
        <a:lstStyle/>
        <a:p>
          <a:endParaRPr lang="en-US"/>
        </a:p>
      </dgm:t>
    </dgm:pt>
    <dgm:pt modelId="{D9F66E93-DB2A-43E2-B827-B266CF8EF9E2}" type="pres">
      <dgm:prSet presAssocID="{C921EC9F-8079-4F94-A0B8-E01152069023}" presName="parBackupNorm" presStyleCnt="0"/>
      <dgm:spPr/>
      <dgm:t>
        <a:bodyPr/>
        <a:lstStyle/>
        <a:p>
          <a:endParaRPr lang="en-US"/>
        </a:p>
      </dgm:t>
    </dgm:pt>
    <dgm:pt modelId="{1CBD8011-0517-410E-BBE3-D216F5B2C85A}" type="pres">
      <dgm:prSet presAssocID="{B3E7D074-FF3E-49FB-BA42-4C4E1352697E}" presName="parSpace" presStyleCnt="0"/>
      <dgm:spPr/>
      <dgm:t>
        <a:bodyPr/>
        <a:lstStyle/>
        <a:p>
          <a:endParaRPr lang="en-US"/>
        </a:p>
      </dgm:t>
    </dgm:pt>
    <dgm:pt modelId="{F41E81D0-6521-43B6-9451-4FD2BDB327A5}" type="pres">
      <dgm:prSet presAssocID="{39C559D7-7195-4481-8B95-6379C056EB6D}" presName="desBackupLeftNorm" presStyleCnt="0"/>
      <dgm:spPr/>
      <dgm:t>
        <a:bodyPr/>
        <a:lstStyle/>
        <a:p>
          <a:endParaRPr lang="en-US"/>
        </a:p>
      </dgm:t>
    </dgm:pt>
    <dgm:pt modelId="{99DBA13D-B0E1-4938-983B-0D1143BE31C4}" type="pres">
      <dgm:prSet presAssocID="{39C559D7-7195-4481-8B95-6379C056EB6D}" presName="desComposite" presStyleCnt="0"/>
      <dgm:spPr/>
      <dgm:t>
        <a:bodyPr/>
        <a:lstStyle/>
        <a:p>
          <a:endParaRPr lang="en-US"/>
        </a:p>
      </dgm:t>
    </dgm:pt>
    <dgm:pt modelId="{2046F725-6D27-44B4-9127-BA04126D4ABA}" type="pres">
      <dgm:prSet presAssocID="{39C559D7-7195-4481-8B95-6379C056EB6D}" presName="desCircle" presStyleLbl="node1" presStyleIdx="1" presStyleCnt="3"/>
      <dgm:spPr/>
      <dgm:t>
        <a:bodyPr/>
        <a:lstStyle/>
        <a:p>
          <a:endParaRPr lang="en-US"/>
        </a:p>
      </dgm:t>
    </dgm:pt>
    <dgm:pt modelId="{41646AD9-DF60-475A-99D2-4CDC072862C2}" type="pres">
      <dgm:prSet presAssocID="{39C559D7-7195-4481-8B95-6379C056EB6D}" presName="chTx" presStyleLbl="revTx" presStyleIdx="4" presStyleCnt="9" custLinFactNeighborX="3664" custLinFactNeighborY="355"/>
      <dgm:spPr/>
      <dgm:t>
        <a:bodyPr/>
        <a:lstStyle/>
        <a:p>
          <a:endParaRPr lang="en-US"/>
        </a:p>
      </dgm:t>
    </dgm:pt>
    <dgm:pt modelId="{F30C99DE-E8FE-4AF3-AC1E-5F7559418A27}" type="pres">
      <dgm:prSet presAssocID="{39C559D7-7195-4481-8B95-6379C056EB6D}" presName="desTx" presStyleLbl="revTx" presStyleIdx="5" presStyleCnt="9">
        <dgm:presLayoutVars>
          <dgm:bulletEnabled val="1"/>
        </dgm:presLayoutVars>
      </dgm:prSet>
      <dgm:spPr/>
      <dgm:t>
        <a:bodyPr/>
        <a:lstStyle/>
        <a:p>
          <a:endParaRPr lang="en-US"/>
        </a:p>
      </dgm:t>
    </dgm:pt>
    <dgm:pt modelId="{46B6A812-0CD3-483F-B815-0FF424E8776A}" type="pres">
      <dgm:prSet presAssocID="{39C559D7-7195-4481-8B95-6379C056EB6D}" presName="desBackupRightNorm" presStyleCnt="0"/>
      <dgm:spPr/>
      <dgm:t>
        <a:bodyPr/>
        <a:lstStyle/>
        <a:p>
          <a:endParaRPr lang="en-US"/>
        </a:p>
      </dgm:t>
    </dgm:pt>
    <dgm:pt modelId="{FFC33F6E-96FB-41E2-BF60-271E2D4DC0BB}" type="pres">
      <dgm:prSet presAssocID="{7206B99B-DC1E-4DCF-99A3-4CAD0A7B4F9E}" presName="desSpace" presStyleCnt="0"/>
      <dgm:spPr/>
      <dgm:t>
        <a:bodyPr/>
        <a:lstStyle/>
        <a:p>
          <a:endParaRPr lang="en-US"/>
        </a:p>
      </dgm:t>
    </dgm:pt>
    <dgm:pt modelId="{C3E7A333-0DE4-4ECC-B165-68F485068B42}" type="pres">
      <dgm:prSet presAssocID="{FCB542DF-F484-4879-9174-4C55867AB67D}" presName="desBackupLeftNorm" presStyleCnt="0"/>
      <dgm:spPr/>
      <dgm:t>
        <a:bodyPr/>
        <a:lstStyle/>
        <a:p>
          <a:endParaRPr lang="en-US"/>
        </a:p>
      </dgm:t>
    </dgm:pt>
    <dgm:pt modelId="{8423BF94-3BD5-4634-BE73-ECF1491EE291}" type="pres">
      <dgm:prSet presAssocID="{FCB542DF-F484-4879-9174-4C55867AB67D}" presName="desComposite" presStyleCnt="0"/>
      <dgm:spPr/>
      <dgm:t>
        <a:bodyPr/>
        <a:lstStyle/>
        <a:p>
          <a:endParaRPr lang="en-US"/>
        </a:p>
      </dgm:t>
    </dgm:pt>
    <dgm:pt modelId="{3978072F-4737-445F-89A8-CD6613C92401}" type="pres">
      <dgm:prSet presAssocID="{FCB542DF-F484-4879-9174-4C55867AB67D}" presName="desCircle" presStyleLbl="node1" presStyleIdx="2" presStyleCnt="3"/>
      <dgm:spPr/>
      <dgm:t>
        <a:bodyPr/>
        <a:lstStyle/>
        <a:p>
          <a:endParaRPr lang="en-US"/>
        </a:p>
      </dgm:t>
    </dgm:pt>
    <dgm:pt modelId="{7BA9417B-B75B-4FB6-9DF6-56EEA9A7A5B9}" type="pres">
      <dgm:prSet presAssocID="{FCB542DF-F484-4879-9174-4C55867AB67D}" presName="chTx" presStyleLbl="revTx" presStyleIdx="6" presStyleCnt="9" custLinFactNeighborX="2290" custLinFactNeighborY="1420"/>
      <dgm:spPr/>
      <dgm:t>
        <a:bodyPr/>
        <a:lstStyle/>
        <a:p>
          <a:endParaRPr lang="en-US"/>
        </a:p>
      </dgm:t>
    </dgm:pt>
    <dgm:pt modelId="{B6CE3F5C-79B1-4E2D-872C-E58142AFBA07}" type="pres">
      <dgm:prSet presAssocID="{FCB542DF-F484-4879-9174-4C55867AB67D}" presName="desTx" presStyleLbl="revTx" presStyleIdx="7" presStyleCnt="9">
        <dgm:presLayoutVars>
          <dgm:bulletEnabled val="1"/>
        </dgm:presLayoutVars>
      </dgm:prSet>
      <dgm:spPr/>
      <dgm:t>
        <a:bodyPr/>
        <a:lstStyle/>
        <a:p>
          <a:endParaRPr lang="en-US"/>
        </a:p>
      </dgm:t>
    </dgm:pt>
    <dgm:pt modelId="{F9B7F56F-1797-473A-8DD9-6CBB688EBB65}" type="pres">
      <dgm:prSet presAssocID="{FCB542DF-F484-4879-9174-4C55867AB67D}" presName="desBackupRightNorm" presStyleCnt="0"/>
      <dgm:spPr/>
      <dgm:t>
        <a:bodyPr/>
        <a:lstStyle/>
        <a:p>
          <a:endParaRPr lang="en-US"/>
        </a:p>
      </dgm:t>
    </dgm:pt>
    <dgm:pt modelId="{33DE39E5-F904-4FA6-A26D-302A15812E06}" type="pres">
      <dgm:prSet presAssocID="{901DF922-7F82-4644-962D-4022982F3D2C}" presName="desSpace" presStyleCnt="0"/>
      <dgm:spPr/>
      <dgm:t>
        <a:bodyPr/>
        <a:lstStyle/>
        <a:p>
          <a:endParaRPr lang="en-US"/>
        </a:p>
      </dgm:t>
    </dgm:pt>
    <dgm:pt modelId="{42148EB5-1754-44C9-8F3B-9A549560F102}" type="pres">
      <dgm:prSet presAssocID="{C9BB1548-5116-401D-B092-2A4CB68755C8}" presName="parComposite" presStyleCnt="0"/>
      <dgm:spPr/>
      <dgm:t>
        <a:bodyPr/>
        <a:lstStyle/>
        <a:p>
          <a:endParaRPr lang="en-US"/>
        </a:p>
      </dgm:t>
    </dgm:pt>
    <dgm:pt modelId="{B0494984-F4E4-4E96-A2B3-C943AE641B97}" type="pres">
      <dgm:prSet presAssocID="{C9BB1548-5116-401D-B092-2A4CB68755C8}" presName="parBigCircle" presStyleLbl="node0" presStyleIdx="2" presStyleCnt="3"/>
      <dgm:spPr/>
      <dgm:t>
        <a:bodyPr/>
        <a:lstStyle/>
        <a:p>
          <a:endParaRPr lang="en-US"/>
        </a:p>
      </dgm:t>
    </dgm:pt>
    <dgm:pt modelId="{538B3E71-040C-4564-9003-1EE8A41F69FC}" type="pres">
      <dgm:prSet presAssocID="{C9BB1548-5116-401D-B092-2A4CB68755C8}" presName="parTx" presStyleLbl="revTx" presStyleIdx="8" presStyleCnt="9"/>
      <dgm:spPr/>
      <dgm:t>
        <a:bodyPr/>
        <a:lstStyle/>
        <a:p>
          <a:endParaRPr lang="en-US"/>
        </a:p>
      </dgm:t>
    </dgm:pt>
    <dgm:pt modelId="{4C668D06-B516-4F28-8F8D-6AC5BDE1F73F}" type="pres">
      <dgm:prSet presAssocID="{C9BB1548-5116-401D-B092-2A4CB68755C8}" presName="bSpace" presStyleCnt="0"/>
      <dgm:spPr/>
      <dgm:t>
        <a:bodyPr/>
        <a:lstStyle/>
        <a:p>
          <a:endParaRPr lang="en-US"/>
        </a:p>
      </dgm:t>
    </dgm:pt>
    <dgm:pt modelId="{4F49FB85-EB07-4A2E-AEC0-20D84E2BE58C}" type="pres">
      <dgm:prSet presAssocID="{C9BB1548-5116-401D-B092-2A4CB68755C8}" presName="parBackupNorm" presStyleCnt="0"/>
      <dgm:spPr/>
      <dgm:t>
        <a:bodyPr/>
        <a:lstStyle/>
        <a:p>
          <a:endParaRPr lang="en-US"/>
        </a:p>
      </dgm:t>
    </dgm:pt>
    <dgm:pt modelId="{7B17A854-DC0D-4870-8AAA-3E4A357E7A61}" type="pres">
      <dgm:prSet presAssocID="{6EE6A5E5-CA35-4C29-8CC0-1B627AC9C115}" presName="parSpace" presStyleCnt="0"/>
      <dgm:spPr/>
      <dgm:t>
        <a:bodyPr/>
        <a:lstStyle/>
        <a:p>
          <a:endParaRPr lang="en-US"/>
        </a:p>
      </dgm:t>
    </dgm:pt>
  </dgm:ptLst>
  <dgm:cxnLst>
    <dgm:cxn modelId="{C919C185-4C0E-479D-AB0A-EF8DB9F1776A}" srcId="{4DAE88DD-CEFC-48F6-8004-FF7199C37E2B}" destId="{4519D608-C977-429B-93BD-FA0783617A4F}" srcOrd="0" destOrd="0" parTransId="{3CCCA7A6-EC86-4CDC-8A20-248842C0FBA7}" sibTransId="{588FBDD3-549C-4599-B51D-BC1C7AA2F76E}"/>
    <dgm:cxn modelId="{767C6674-9261-47FF-9F64-E9CC91E0B82A}" type="presOf" srcId="{C9BB1548-5116-401D-B092-2A4CB68755C8}" destId="{538B3E71-040C-4564-9003-1EE8A41F69FC}" srcOrd="0" destOrd="0" presId="urn:microsoft.com/office/officeart/2008/layout/CircleAccentTimeline"/>
    <dgm:cxn modelId="{4FCF0EAA-B987-449D-AC29-9EC8F2B96315}" srcId="{4519D608-C977-429B-93BD-FA0783617A4F}" destId="{EEDFB819-BF7E-4C8C-9A54-93A564C91904}" srcOrd="0" destOrd="0" parTransId="{DC120707-FA8B-4CA5-BEA8-B0FAF40E9889}" sibTransId="{7CD023FC-35BF-4C28-B516-0665492F5B85}"/>
    <dgm:cxn modelId="{F251BF21-21BE-49F7-855B-031BFAE39352}" srcId="{4DAE88DD-CEFC-48F6-8004-FF7199C37E2B}" destId="{C9BB1548-5116-401D-B092-2A4CB68755C8}" srcOrd="2" destOrd="0" parTransId="{E72B7BCD-732B-4BAF-9F51-27DE71AF6002}" sibTransId="{6EE6A5E5-CA35-4C29-8CC0-1B627AC9C115}"/>
    <dgm:cxn modelId="{2F5BE493-B53B-43DD-B77E-626B348D10EE}" type="presOf" srcId="{EEDFB819-BF7E-4C8C-9A54-93A564C91904}" destId="{A9EAF26D-B287-49E9-A286-A25C7D5DB3E8}" srcOrd="0" destOrd="0" presId="urn:microsoft.com/office/officeart/2008/layout/CircleAccentTimeline"/>
    <dgm:cxn modelId="{36921992-1FB8-4379-ACDB-DC03297B7188}" type="presOf" srcId="{39C559D7-7195-4481-8B95-6379C056EB6D}" destId="{41646AD9-DF60-475A-99D2-4CDC072862C2}" srcOrd="0" destOrd="0" presId="urn:microsoft.com/office/officeart/2008/layout/CircleAccentTimeline"/>
    <dgm:cxn modelId="{3C20C774-02B9-4DB8-9AC5-CAEA0FDBDE63}" srcId="{C921EC9F-8079-4F94-A0B8-E01152069023}" destId="{FCB542DF-F484-4879-9174-4C55867AB67D}" srcOrd="1" destOrd="0" parTransId="{CA0F935B-8EAA-4C7C-A1AF-1AB6718E5D4E}" sibTransId="{901DF922-7F82-4644-962D-4022982F3D2C}"/>
    <dgm:cxn modelId="{D1BE84C9-F215-45EB-86A4-A74EA969D2E3}" type="presOf" srcId="{FCB542DF-F484-4879-9174-4C55867AB67D}" destId="{7BA9417B-B75B-4FB6-9DF6-56EEA9A7A5B9}" srcOrd="0" destOrd="0" presId="urn:microsoft.com/office/officeart/2008/layout/CircleAccentTimeline"/>
    <dgm:cxn modelId="{A09E4447-79BA-4E83-B6FB-BD07A8C75E51}" type="presOf" srcId="{4519D608-C977-429B-93BD-FA0783617A4F}" destId="{BFC3A836-FF99-4BE7-9196-D877A0D466E0}" srcOrd="0" destOrd="0" presId="urn:microsoft.com/office/officeart/2008/layout/CircleAccentTimeline"/>
    <dgm:cxn modelId="{2E6EC5D9-0306-44FB-8D8D-FA0DD9EA6610}" type="presOf" srcId="{4DAE88DD-CEFC-48F6-8004-FF7199C37E2B}" destId="{4E1704AA-44A7-4088-ADD2-B727524BDBC0}" srcOrd="0" destOrd="0" presId="urn:microsoft.com/office/officeart/2008/layout/CircleAccentTimeline"/>
    <dgm:cxn modelId="{D8485225-D277-4E1F-8B05-6E87F848EAD0}" srcId="{4DAE88DD-CEFC-48F6-8004-FF7199C37E2B}" destId="{C921EC9F-8079-4F94-A0B8-E01152069023}" srcOrd="1" destOrd="0" parTransId="{F8954487-2C87-4D28-8D1E-1A7F2DF87D0D}" sibTransId="{B3E7D074-FF3E-49FB-BA42-4C4E1352697E}"/>
    <dgm:cxn modelId="{EEBC02DE-FB11-49F5-A741-F32DF19E3BCA}" srcId="{C921EC9F-8079-4F94-A0B8-E01152069023}" destId="{39C559D7-7195-4481-8B95-6379C056EB6D}" srcOrd="0" destOrd="0" parTransId="{E313248E-C1D9-4208-80A3-310A17C51DCB}" sibTransId="{7206B99B-DC1E-4DCF-99A3-4CAD0A7B4F9E}"/>
    <dgm:cxn modelId="{915F2433-3E9A-4C9D-8CDC-DFB15113B12B}" type="presOf" srcId="{C921EC9F-8079-4F94-A0B8-E01152069023}" destId="{10A7528D-BA9B-4DC2-82A3-08965D430EFB}" srcOrd="0" destOrd="0" presId="urn:microsoft.com/office/officeart/2008/layout/CircleAccentTimeline"/>
    <dgm:cxn modelId="{FA2ED287-891D-4A9F-9E31-D8376B6BFB50}" type="presParOf" srcId="{4E1704AA-44A7-4088-ADD2-B727524BDBC0}" destId="{90225124-43BE-482A-A840-41C218A2FC73}" srcOrd="0" destOrd="0" presId="urn:microsoft.com/office/officeart/2008/layout/CircleAccentTimeline"/>
    <dgm:cxn modelId="{27A292C6-2193-4D21-842B-C1FBD0DF49A9}" type="presParOf" srcId="{90225124-43BE-482A-A840-41C218A2FC73}" destId="{3E779952-CFA9-482B-BDB5-7D493200FD63}" srcOrd="0" destOrd="0" presId="urn:microsoft.com/office/officeart/2008/layout/CircleAccentTimeline"/>
    <dgm:cxn modelId="{8593BF00-A71E-48BA-830B-77B7DCA70AA9}" type="presParOf" srcId="{90225124-43BE-482A-A840-41C218A2FC73}" destId="{BFC3A836-FF99-4BE7-9196-D877A0D466E0}" srcOrd="1" destOrd="0" presId="urn:microsoft.com/office/officeart/2008/layout/CircleAccentTimeline"/>
    <dgm:cxn modelId="{9001B4F3-FD93-412E-B4E1-CC3E1535BEAD}" type="presParOf" srcId="{90225124-43BE-482A-A840-41C218A2FC73}" destId="{18E2C58D-7103-4012-B875-10BC3C0CEA0C}" srcOrd="2" destOrd="0" presId="urn:microsoft.com/office/officeart/2008/layout/CircleAccentTimeline"/>
    <dgm:cxn modelId="{25BD826F-2FDD-4571-8A8C-708B6B75D09D}" type="presParOf" srcId="{4E1704AA-44A7-4088-ADD2-B727524BDBC0}" destId="{20C30597-EBA6-4159-A08D-17026F325E25}" srcOrd="1" destOrd="0" presId="urn:microsoft.com/office/officeart/2008/layout/CircleAccentTimeline"/>
    <dgm:cxn modelId="{F8DB927D-A3C5-4E9D-84CA-AA459C8C796B}" type="presParOf" srcId="{4E1704AA-44A7-4088-ADD2-B727524BDBC0}" destId="{0476DC9C-16EB-4307-9F3F-D95EF6754316}" srcOrd="2" destOrd="0" presId="urn:microsoft.com/office/officeart/2008/layout/CircleAccentTimeline"/>
    <dgm:cxn modelId="{C6949D2C-226A-4135-A2E8-9EE5F9E6F296}" type="presParOf" srcId="{4E1704AA-44A7-4088-ADD2-B727524BDBC0}" destId="{2C271C6E-2A64-43A1-A954-911A5FD5DDF8}" srcOrd="3" destOrd="0" presId="urn:microsoft.com/office/officeart/2008/layout/CircleAccentTimeline"/>
    <dgm:cxn modelId="{93F42018-1C60-4058-A4DC-037578CAEDA5}" type="presParOf" srcId="{4E1704AA-44A7-4088-ADD2-B727524BDBC0}" destId="{F4FA31DF-0364-40DE-A230-4887904331DC}" srcOrd="4" destOrd="0" presId="urn:microsoft.com/office/officeart/2008/layout/CircleAccentTimeline"/>
    <dgm:cxn modelId="{FC3E8745-9F51-49AA-8F94-F8A2787C4EE4}" type="presParOf" srcId="{F4FA31DF-0364-40DE-A230-4887904331DC}" destId="{B77F6068-5E58-429F-9D8B-901E6B9D90FC}" srcOrd="0" destOrd="0" presId="urn:microsoft.com/office/officeart/2008/layout/CircleAccentTimeline"/>
    <dgm:cxn modelId="{9036D39A-B7D7-4524-8501-BDB8B4D9BF13}" type="presParOf" srcId="{F4FA31DF-0364-40DE-A230-4887904331DC}" destId="{A9EAF26D-B287-49E9-A286-A25C7D5DB3E8}" srcOrd="1" destOrd="0" presId="urn:microsoft.com/office/officeart/2008/layout/CircleAccentTimeline"/>
    <dgm:cxn modelId="{6039A5C3-A007-4B6B-BA3D-6F85F61F77DA}" type="presParOf" srcId="{F4FA31DF-0364-40DE-A230-4887904331DC}" destId="{10E0991A-6903-43DE-8C88-40B0D0A32CEB}" srcOrd="2" destOrd="0" presId="urn:microsoft.com/office/officeart/2008/layout/CircleAccentTimeline"/>
    <dgm:cxn modelId="{C7C052E6-A70A-482A-9690-B09FD6EF0996}" type="presParOf" srcId="{4E1704AA-44A7-4088-ADD2-B727524BDBC0}" destId="{3D228DC7-974F-4A75-8CBC-27B94E8B826D}" srcOrd="5" destOrd="0" presId="urn:microsoft.com/office/officeart/2008/layout/CircleAccentTimeline"/>
    <dgm:cxn modelId="{4E87A891-BD11-4FEC-9593-EBCA60D72631}" type="presParOf" srcId="{4E1704AA-44A7-4088-ADD2-B727524BDBC0}" destId="{6B5EAE64-7DC7-4318-9E85-8B4105E6A348}" srcOrd="6" destOrd="0" presId="urn:microsoft.com/office/officeart/2008/layout/CircleAccentTimeline"/>
    <dgm:cxn modelId="{354F93DC-1D6C-44AA-9485-4156B7D1C4AD}" type="presParOf" srcId="{4E1704AA-44A7-4088-ADD2-B727524BDBC0}" destId="{EE4F329C-99C2-454E-A44F-683EBF62C266}" srcOrd="7" destOrd="0" presId="urn:microsoft.com/office/officeart/2008/layout/CircleAccentTimeline"/>
    <dgm:cxn modelId="{01BC95CE-FB3C-49C0-8206-FE11C6D2DB71}" type="presParOf" srcId="{EE4F329C-99C2-454E-A44F-683EBF62C266}" destId="{0FC022A3-F94F-4F11-A908-FF6599738F50}" srcOrd="0" destOrd="0" presId="urn:microsoft.com/office/officeart/2008/layout/CircleAccentTimeline"/>
    <dgm:cxn modelId="{5FA14B54-CE03-4116-8C0F-C5BAEFDB9F99}" type="presParOf" srcId="{EE4F329C-99C2-454E-A44F-683EBF62C266}" destId="{10A7528D-BA9B-4DC2-82A3-08965D430EFB}" srcOrd="1" destOrd="0" presId="urn:microsoft.com/office/officeart/2008/layout/CircleAccentTimeline"/>
    <dgm:cxn modelId="{5F2E9C3D-3ACD-455D-8D4F-B8DFD24C019B}" type="presParOf" srcId="{EE4F329C-99C2-454E-A44F-683EBF62C266}" destId="{3936AF2A-B8B9-4C28-9937-8FA8038C747A}" srcOrd="2" destOrd="0" presId="urn:microsoft.com/office/officeart/2008/layout/CircleAccentTimeline"/>
    <dgm:cxn modelId="{9240A4B0-96BE-4BCA-859C-E21FFF43CD78}" type="presParOf" srcId="{4E1704AA-44A7-4088-ADD2-B727524BDBC0}" destId="{D9F66E93-DB2A-43E2-B827-B266CF8EF9E2}" srcOrd="8" destOrd="0" presId="urn:microsoft.com/office/officeart/2008/layout/CircleAccentTimeline"/>
    <dgm:cxn modelId="{68CE6C71-CBD8-4274-B29E-A95845EDB672}" type="presParOf" srcId="{4E1704AA-44A7-4088-ADD2-B727524BDBC0}" destId="{1CBD8011-0517-410E-BBE3-D216F5B2C85A}" srcOrd="9" destOrd="0" presId="urn:microsoft.com/office/officeart/2008/layout/CircleAccentTimeline"/>
    <dgm:cxn modelId="{CC7D3F4B-0223-46D1-9876-1224DD2EB9D9}" type="presParOf" srcId="{4E1704AA-44A7-4088-ADD2-B727524BDBC0}" destId="{F41E81D0-6521-43B6-9451-4FD2BDB327A5}" srcOrd="10" destOrd="0" presId="urn:microsoft.com/office/officeart/2008/layout/CircleAccentTimeline"/>
    <dgm:cxn modelId="{A9573535-1658-42F1-9FF2-6A9D736E94D4}" type="presParOf" srcId="{4E1704AA-44A7-4088-ADD2-B727524BDBC0}" destId="{99DBA13D-B0E1-4938-983B-0D1143BE31C4}" srcOrd="11" destOrd="0" presId="urn:microsoft.com/office/officeart/2008/layout/CircleAccentTimeline"/>
    <dgm:cxn modelId="{86423D5C-D798-425A-B100-60D2AC220FF0}" type="presParOf" srcId="{99DBA13D-B0E1-4938-983B-0D1143BE31C4}" destId="{2046F725-6D27-44B4-9127-BA04126D4ABA}" srcOrd="0" destOrd="0" presId="urn:microsoft.com/office/officeart/2008/layout/CircleAccentTimeline"/>
    <dgm:cxn modelId="{42983C10-F2A0-4823-A037-A2FC2DA86ACD}" type="presParOf" srcId="{99DBA13D-B0E1-4938-983B-0D1143BE31C4}" destId="{41646AD9-DF60-475A-99D2-4CDC072862C2}" srcOrd="1" destOrd="0" presId="urn:microsoft.com/office/officeart/2008/layout/CircleAccentTimeline"/>
    <dgm:cxn modelId="{4494AD28-80B0-4976-B7D6-FF9D8E791F44}" type="presParOf" srcId="{99DBA13D-B0E1-4938-983B-0D1143BE31C4}" destId="{F30C99DE-E8FE-4AF3-AC1E-5F7559418A27}" srcOrd="2" destOrd="0" presId="urn:microsoft.com/office/officeart/2008/layout/CircleAccentTimeline"/>
    <dgm:cxn modelId="{ED1A6162-FDEC-428B-B569-C0A49F431E05}" type="presParOf" srcId="{4E1704AA-44A7-4088-ADD2-B727524BDBC0}" destId="{46B6A812-0CD3-483F-B815-0FF424E8776A}" srcOrd="12" destOrd="0" presId="urn:microsoft.com/office/officeart/2008/layout/CircleAccentTimeline"/>
    <dgm:cxn modelId="{EDC4644D-103B-45CA-AB9B-787F9EB03D89}" type="presParOf" srcId="{4E1704AA-44A7-4088-ADD2-B727524BDBC0}" destId="{FFC33F6E-96FB-41E2-BF60-271E2D4DC0BB}" srcOrd="13" destOrd="0" presId="urn:microsoft.com/office/officeart/2008/layout/CircleAccentTimeline"/>
    <dgm:cxn modelId="{692BBA54-48C3-4123-A75F-3BB7FDCC14A6}" type="presParOf" srcId="{4E1704AA-44A7-4088-ADD2-B727524BDBC0}" destId="{C3E7A333-0DE4-4ECC-B165-68F485068B42}" srcOrd="14" destOrd="0" presId="urn:microsoft.com/office/officeart/2008/layout/CircleAccentTimeline"/>
    <dgm:cxn modelId="{8FE87340-AF61-44E0-99C4-6D23E464FDEF}" type="presParOf" srcId="{4E1704AA-44A7-4088-ADD2-B727524BDBC0}" destId="{8423BF94-3BD5-4634-BE73-ECF1491EE291}" srcOrd="15" destOrd="0" presId="urn:microsoft.com/office/officeart/2008/layout/CircleAccentTimeline"/>
    <dgm:cxn modelId="{9EF59FB6-88C5-4E4F-9392-2320D31ECD50}" type="presParOf" srcId="{8423BF94-3BD5-4634-BE73-ECF1491EE291}" destId="{3978072F-4737-445F-89A8-CD6613C92401}" srcOrd="0" destOrd="0" presId="urn:microsoft.com/office/officeart/2008/layout/CircleAccentTimeline"/>
    <dgm:cxn modelId="{A450A911-EF9B-415D-95E7-9031DEA6E0A4}" type="presParOf" srcId="{8423BF94-3BD5-4634-BE73-ECF1491EE291}" destId="{7BA9417B-B75B-4FB6-9DF6-56EEA9A7A5B9}" srcOrd="1" destOrd="0" presId="urn:microsoft.com/office/officeart/2008/layout/CircleAccentTimeline"/>
    <dgm:cxn modelId="{3C1D1620-AF97-4C2C-B327-AC2DCCF1CFAE}" type="presParOf" srcId="{8423BF94-3BD5-4634-BE73-ECF1491EE291}" destId="{B6CE3F5C-79B1-4E2D-872C-E58142AFBA07}" srcOrd="2" destOrd="0" presId="urn:microsoft.com/office/officeart/2008/layout/CircleAccentTimeline"/>
    <dgm:cxn modelId="{511F523E-59AB-43CF-9337-B1E97A4FD45A}" type="presParOf" srcId="{4E1704AA-44A7-4088-ADD2-B727524BDBC0}" destId="{F9B7F56F-1797-473A-8DD9-6CBB688EBB65}" srcOrd="16" destOrd="0" presId="urn:microsoft.com/office/officeart/2008/layout/CircleAccentTimeline"/>
    <dgm:cxn modelId="{87FCDD3D-E2DA-433E-BE54-9ED79F37BD25}" type="presParOf" srcId="{4E1704AA-44A7-4088-ADD2-B727524BDBC0}" destId="{33DE39E5-F904-4FA6-A26D-302A15812E06}" srcOrd="17" destOrd="0" presId="urn:microsoft.com/office/officeart/2008/layout/CircleAccentTimeline"/>
    <dgm:cxn modelId="{4AF5A599-1133-4803-AB69-7A1748A9B237}" type="presParOf" srcId="{4E1704AA-44A7-4088-ADD2-B727524BDBC0}" destId="{42148EB5-1754-44C9-8F3B-9A549560F102}" srcOrd="18" destOrd="0" presId="urn:microsoft.com/office/officeart/2008/layout/CircleAccentTimeline"/>
    <dgm:cxn modelId="{133B9223-048B-4CF3-9A80-D881CCA3DB6D}" type="presParOf" srcId="{42148EB5-1754-44C9-8F3B-9A549560F102}" destId="{B0494984-F4E4-4E96-A2B3-C943AE641B97}" srcOrd="0" destOrd="0" presId="urn:microsoft.com/office/officeart/2008/layout/CircleAccentTimeline"/>
    <dgm:cxn modelId="{A1F77008-E49C-45B0-860B-6326B7EAD5EF}" type="presParOf" srcId="{42148EB5-1754-44C9-8F3B-9A549560F102}" destId="{538B3E71-040C-4564-9003-1EE8A41F69FC}" srcOrd="1" destOrd="0" presId="urn:microsoft.com/office/officeart/2008/layout/CircleAccentTimeline"/>
    <dgm:cxn modelId="{B6CB5CE4-D239-47A4-8C5B-4853F3B5FDDA}" type="presParOf" srcId="{42148EB5-1754-44C9-8F3B-9A549560F102}" destId="{4C668D06-B516-4F28-8F8D-6AC5BDE1F73F}" srcOrd="2" destOrd="0" presId="urn:microsoft.com/office/officeart/2008/layout/CircleAccentTimeline"/>
    <dgm:cxn modelId="{65DCEAF3-BEAA-4085-AB94-EEE8885D4F4A}" type="presParOf" srcId="{4E1704AA-44A7-4088-ADD2-B727524BDBC0}" destId="{4F49FB85-EB07-4A2E-AEC0-20D84E2BE58C}" srcOrd="19" destOrd="0" presId="urn:microsoft.com/office/officeart/2008/layout/CircleAccentTimeline"/>
    <dgm:cxn modelId="{EC104610-F6B3-4768-ACFE-691C7956CF99}" type="presParOf" srcId="{4E1704AA-44A7-4088-ADD2-B727524BDBC0}" destId="{7B17A854-DC0D-4870-8AAA-3E4A357E7A61}" srcOrd="20" destOrd="0" presId="urn:microsoft.com/office/officeart/2008/layout/CircleAccent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5/15/2013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388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5/15/2013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289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5/15/2013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0154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5/15/2013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025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5/15/2013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527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5/15/2013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3820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5/15/2013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1784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5/15/2013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844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5/15/2013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682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5/15/2013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494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5/15/2013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13652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5/15/2013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5273339"/>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7.png"/><Relationship Id="rId7" Type="http://schemas.openxmlformats.org/officeDocument/2006/relationships/diagramQuickStyle" Target="../diagrams/quickStyle1.xml"/><Relationship Id="rId2" Type="http://schemas.openxmlformats.org/officeDocument/2006/relationships/image" Target="../media/image26.gif"/><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30.png"/><Relationship Id="rId5" Type="http://schemas.openxmlformats.org/officeDocument/2006/relationships/diagramData" Target="../diagrams/data1.xml"/><Relationship Id="rId10" Type="http://schemas.openxmlformats.org/officeDocument/2006/relationships/image" Target="../media/image29.png"/><Relationship Id="rId4" Type="http://schemas.openxmlformats.org/officeDocument/2006/relationships/image" Target="../media/image28.jpg"/><Relationship Id="rId9" Type="http://schemas.microsoft.com/office/2007/relationships/diagramDrawing" Target="../diagrams/drawing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8" Type="http://schemas.openxmlformats.org/officeDocument/2006/relationships/hyperlink" Target="http://en.wikipedia.org/wiki/Land_mine" TargetMode="External"/><Relationship Id="rId3" Type="http://schemas.openxmlformats.org/officeDocument/2006/relationships/hyperlink" Target="http://www.ddasonline.com/PDF_files/DDASaccident207.pdf" TargetMode="External"/><Relationship Id="rId7" Type="http://schemas.openxmlformats.org/officeDocument/2006/relationships/hyperlink" Target="http://www.the-monitor.org/index.php/publications/display?url=lm/2006/bih.html" TargetMode="External"/><Relationship Id="rId12" Type="http://schemas.openxmlformats.org/officeDocument/2006/relationships/hyperlink" Target="http://en.wikipedia.org/wiki/Minimum_metal_mine" TargetMode="External"/><Relationship Id="rId2" Type="http://schemas.openxmlformats.org/officeDocument/2006/relationships/hyperlink" Target="http://www.icrc.org/eng/assets/files/other/silent-menace-bosnia-herzegovina-57jp32-010298.pdf" TargetMode="External"/><Relationship Id="rId1" Type="http://schemas.openxmlformats.org/officeDocument/2006/relationships/slideLayout" Target="../slideLayouts/slideLayout1.xml"/><Relationship Id="rId6" Type="http://schemas.openxmlformats.org/officeDocument/2006/relationships/hyperlink" Target="http://en.wikipedia.org/wiki/Anti-personnel_mine" TargetMode="External"/><Relationship Id="rId11" Type="http://schemas.openxmlformats.org/officeDocument/2006/relationships/hyperlink" Target="http://en.wikipedia.org/wiki/Demining" TargetMode="External"/><Relationship Id="rId5" Type="http://schemas.openxmlformats.org/officeDocument/2006/relationships/hyperlink" Target="http://en.wikipedia.org/wiki/Land_mine_contamination_in_Bosnia_and_Herzegovina" TargetMode="External"/><Relationship Id="rId10" Type="http://schemas.openxmlformats.org/officeDocument/2006/relationships/hyperlink" Target="http://en.wikipedia.org/wiki/Anti-tank_mine" TargetMode="External"/><Relationship Id="rId4" Type="http://schemas.openxmlformats.org/officeDocument/2006/relationships/hyperlink" Target="http://www.ddasonline.com/PDF_files/DDASaccident717.pdf" TargetMode="External"/><Relationship Id="rId9" Type="http://schemas.openxmlformats.org/officeDocument/2006/relationships/hyperlink" Target="http://science.howstuffworks.com/landmine.ht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3" Type="http://schemas.openxmlformats.org/officeDocument/2006/relationships/image" Target="../media/image43.JPG"/><Relationship Id="rId18" Type="http://schemas.openxmlformats.org/officeDocument/2006/relationships/slide" Target="slide13.xml"/><Relationship Id="rId26" Type="http://schemas.openxmlformats.org/officeDocument/2006/relationships/slide" Target="slide19.xml"/><Relationship Id="rId39" Type="http://schemas.openxmlformats.org/officeDocument/2006/relationships/image" Target="../media/image56.JPG"/><Relationship Id="rId21" Type="http://schemas.openxmlformats.org/officeDocument/2006/relationships/image" Target="../media/image47.JPG"/><Relationship Id="rId34" Type="http://schemas.openxmlformats.org/officeDocument/2006/relationships/slide" Target="slide24.xml"/><Relationship Id="rId42" Type="http://schemas.openxmlformats.org/officeDocument/2006/relationships/slide" Target="slide32.xml"/><Relationship Id="rId47" Type="http://schemas.openxmlformats.org/officeDocument/2006/relationships/image" Target="../media/image60.JPG"/><Relationship Id="rId50" Type="http://schemas.openxmlformats.org/officeDocument/2006/relationships/slide" Target="slide38.xml"/><Relationship Id="rId55" Type="http://schemas.openxmlformats.org/officeDocument/2006/relationships/image" Target="../media/image64.JPG"/><Relationship Id="rId7" Type="http://schemas.openxmlformats.org/officeDocument/2006/relationships/image" Target="../media/image40.JPG"/><Relationship Id="rId2" Type="http://schemas.openxmlformats.org/officeDocument/2006/relationships/slide" Target="slide3.xml"/><Relationship Id="rId16" Type="http://schemas.openxmlformats.org/officeDocument/2006/relationships/slide" Target="slide12.xml"/><Relationship Id="rId29" Type="http://schemas.openxmlformats.org/officeDocument/2006/relationships/image" Target="../media/image51.JPG"/><Relationship Id="rId11" Type="http://schemas.openxmlformats.org/officeDocument/2006/relationships/image" Target="../media/image42.JPG"/><Relationship Id="rId24" Type="http://schemas.openxmlformats.org/officeDocument/2006/relationships/slide" Target="slide18.xml"/><Relationship Id="rId32" Type="http://schemas.openxmlformats.org/officeDocument/2006/relationships/slide" Target="slide22.xml"/><Relationship Id="rId37" Type="http://schemas.openxmlformats.org/officeDocument/2006/relationships/image" Target="../media/image55.JPG"/><Relationship Id="rId40" Type="http://schemas.openxmlformats.org/officeDocument/2006/relationships/slide" Target="slide28.xml"/><Relationship Id="rId45" Type="http://schemas.openxmlformats.org/officeDocument/2006/relationships/image" Target="../media/image59.JPG"/><Relationship Id="rId53" Type="http://schemas.openxmlformats.org/officeDocument/2006/relationships/image" Target="../media/image63.JPG"/><Relationship Id="rId58" Type="http://schemas.openxmlformats.org/officeDocument/2006/relationships/image" Target="../media/image66.JPG"/><Relationship Id="rId5" Type="http://schemas.openxmlformats.org/officeDocument/2006/relationships/image" Target="../media/image39.JPG"/><Relationship Id="rId19" Type="http://schemas.openxmlformats.org/officeDocument/2006/relationships/image" Target="../media/image46.JPG"/><Relationship Id="rId4" Type="http://schemas.openxmlformats.org/officeDocument/2006/relationships/slide" Target="slide4.xml"/><Relationship Id="rId9" Type="http://schemas.openxmlformats.org/officeDocument/2006/relationships/image" Target="../media/image41.JPG"/><Relationship Id="rId14" Type="http://schemas.openxmlformats.org/officeDocument/2006/relationships/slide" Target="slide11.xml"/><Relationship Id="rId22" Type="http://schemas.openxmlformats.org/officeDocument/2006/relationships/slide" Target="slide17.xml"/><Relationship Id="rId27" Type="http://schemas.openxmlformats.org/officeDocument/2006/relationships/image" Target="../media/image50.JPG"/><Relationship Id="rId30" Type="http://schemas.openxmlformats.org/officeDocument/2006/relationships/slide" Target="slide21.xml"/><Relationship Id="rId35" Type="http://schemas.openxmlformats.org/officeDocument/2006/relationships/image" Target="../media/image54.JPG"/><Relationship Id="rId43" Type="http://schemas.openxmlformats.org/officeDocument/2006/relationships/image" Target="../media/image58.JPG"/><Relationship Id="rId48" Type="http://schemas.openxmlformats.org/officeDocument/2006/relationships/slide" Target="slide36.xml"/><Relationship Id="rId56" Type="http://schemas.openxmlformats.org/officeDocument/2006/relationships/image" Target="../media/image65.JPG"/><Relationship Id="rId8" Type="http://schemas.openxmlformats.org/officeDocument/2006/relationships/slide" Target="slide6.xml"/><Relationship Id="rId51" Type="http://schemas.openxmlformats.org/officeDocument/2006/relationships/image" Target="../media/image62.JPG"/><Relationship Id="rId3" Type="http://schemas.openxmlformats.org/officeDocument/2006/relationships/image" Target="../media/image38.JPG"/><Relationship Id="rId12" Type="http://schemas.openxmlformats.org/officeDocument/2006/relationships/slide" Target="slide9.xml"/><Relationship Id="rId17" Type="http://schemas.openxmlformats.org/officeDocument/2006/relationships/image" Target="../media/image45.jpg"/><Relationship Id="rId25" Type="http://schemas.openxmlformats.org/officeDocument/2006/relationships/image" Target="../media/image49.JPG"/><Relationship Id="rId33" Type="http://schemas.openxmlformats.org/officeDocument/2006/relationships/image" Target="../media/image53.JPG"/><Relationship Id="rId38" Type="http://schemas.openxmlformats.org/officeDocument/2006/relationships/slide" Target="slide27.xml"/><Relationship Id="rId46" Type="http://schemas.openxmlformats.org/officeDocument/2006/relationships/slide" Target="slide35.xml"/><Relationship Id="rId20" Type="http://schemas.openxmlformats.org/officeDocument/2006/relationships/slide" Target="slide14.xml"/><Relationship Id="rId41" Type="http://schemas.openxmlformats.org/officeDocument/2006/relationships/image" Target="../media/image57.JPG"/><Relationship Id="rId54" Type="http://schemas.openxmlformats.org/officeDocument/2006/relationships/slide" Target="slide31.xml"/><Relationship Id="rId1" Type="http://schemas.openxmlformats.org/officeDocument/2006/relationships/slideLayout" Target="../slideLayouts/slideLayout7.xml"/><Relationship Id="rId6" Type="http://schemas.openxmlformats.org/officeDocument/2006/relationships/slide" Target="slide5.xml"/><Relationship Id="rId15" Type="http://schemas.openxmlformats.org/officeDocument/2006/relationships/image" Target="../media/image44.JPG"/><Relationship Id="rId23" Type="http://schemas.openxmlformats.org/officeDocument/2006/relationships/image" Target="../media/image48.JPG"/><Relationship Id="rId28" Type="http://schemas.openxmlformats.org/officeDocument/2006/relationships/slide" Target="slide20.xml"/><Relationship Id="rId36" Type="http://schemas.openxmlformats.org/officeDocument/2006/relationships/slide" Target="slide25.xml"/><Relationship Id="rId49" Type="http://schemas.openxmlformats.org/officeDocument/2006/relationships/image" Target="../media/image61.JPG"/><Relationship Id="rId57" Type="http://schemas.openxmlformats.org/officeDocument/2006/relationships/slide" Target="slide39.xml"/><Relationship Id="rId10" Type="http://schemas.openxmlformats.org/officeDocument/2006/relationships/slide" Target="slide8.xml"/><Relationship Id="rId31" Type="http://schemas.openxmlformats.org/officeDocument/2006/relationships/image" Target="../media/image52.JPG"/><Relationship Id="rId44" Type="http://schemas.openxmlformats.org/officeDocument/2006/relationships/slide" Target="slide33.xml"/><Relationship Id="rId52" Type="http://schemas.openxmlformats.org/officeDocument/2006/relationships/slide" Target="slide3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res/DDASaccident717.pdf" TargetMode="External"/><Relationship Id="rId2" Type="http://schemas.openxmlformats.org/officeDocument/2006/relationships/hyperlink" Target="res/DDASaccident207.pdf" TargetMode="External"/><Relationship Id="rId1" Type="http://schemas.openxmlformats.org/officeDocument/2006/relationships/slideLayout" Target="../slideLayouts/slideLayout1.xml"/><Relationship Id="rId5" Type="http://schemas.openxmlformats.org/officeDocument/2006/relationships/hyperlink" Target="http://www.ddasonline.com/PDF_files/DDASaccident002.pdf" TargetMode="External"/><Relationship Id="rId4" Type="http://schemas.openxmlformats.org/officeDocument/2006/relationships/hyperlink" Target="http://www.ddasonline.com/PDF_files/DDASaccident207.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2576" y="4593537"/>
            <a:ext cx="9041343" cy="413917"/>
          </a:xfrm>
        </p:spPr>
        <p:txBody>
          <a:bodyPr>
            <a:normAutofit fontScale="85000" lnSpcReduction="10000"/>
          </a:bodyPr>
          <a:lstStyle/>
          <a:p>
            <a:r>
              <a:rPr lang="en-US" dirty="0" smtClean="0">
                <a:solidFill>
                  <a:schemeClr val="accent2"/>
                </a:solidFill>
                <a:latin typeface="Roboto Thin" pitchFamily="2" charset="0"/>
                <a:ea typeface="Roboto Thin" pitchFamily="2" charset="0"/>
              </a:rPr>
              <a:t>MULTI-PURPOSE RESCUE AND INVESTIGATION ROBOT</a:t>
            </a:r>
            <a:endParaRPr lang="en-US" dirty="0">
              <a:solidFill>
                <a:schemeClr val="accent2"/>
              </a:solidFill>
              <a:latin typeface="Roboto Thin" pitchFamily="2" charset="0"/>
              <a:ea typeface="Roboto Thin" pitchFamily="2" charset="0"/>
            </a:endParaRPr>
          </a:p>
        </p:txBody>
      </p:sp>
      <p:sp>
        <p:nvSpPr>
          <p:cNvPr id="4" name="TextBox 3"/>
          <p:cNvSpPr txBox="1"/>
          <p:nvPr/>
        </p:nvSpPr>
        <p:spPr>
          <a:xfrm>
            <a:off x="667512" y="5751094"/>
            <a:ext cx="1664238" cy="646331"/>
          </a:xfrm>
          <a:prstGeom prst="rect">
            <a:avLst/>
          </a:prstGeom>
          <a:noFill/>
        </p:spPr>
        <p:txBody>
          <a:bodyPr wrap="none" rtlCol="0">
            <a:spAutoFit/>
          </a:bodyPr>
          <a:lstStyle/>
          <a:p>
            <a:r>
              <a:rPr lang="tr-TR" dirty="0" smtClean="0">
                <a:solidFill>
                  <a:schemeClr val="accent2"/>
                </a:solidFill>
                <a:latin typeface="Roboto Th" pitchFamily="2" charset="0"/>
                <a:ea typeface="Roboto Th" pitchFamily="2" charset="0"/>
              </a:rPr>
              <a:t>İHSAN IŞIK</a:t>
            </a:r>
          </a:p>
          <a:p>
            <a:r>
              <a:rPr lang="tr-TR" dirty="0" smtClean="0">
                <a:solidFill>
                  <a:schemeClr val="accent2"/>
                </a:solidFill>
                <a:latin typeface="Roboto Th" pitchFamily="2" charset="0"/>
                <a:ea typeface="Roboto Th" pitchFamily="2" charset="0"/>
              </a:rPr>
              <a:t>FEHIM TRNKA</a:t>
            </a:r>
          </a:p>
        </p:txBody>
      </p:sp>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12442" y="5197134"/>
            <a:ext cx="2470084" cy="176434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356" y="385894"/>
            <a:ext cx="9041343" cy="4017963"/>
          </a:xfrm>
          <a:prstGeom prst="rect">
            <a:avLst/>
          </a:prstGeom>
        </p:spPr>
      </p:pic>
    </p:spTree>
    <p:extLst>
      <p:ext uri="{BB962C8B-B14F-4D97-AF65-F5344CB8AC3E}">
        <p14:creationId xmlns:p14="http://schemas.microsoft.com/office/powerpoint/2010/main" val="102504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t="17104" b="17104"/>
          <a:stretch>
            <a:fillRect/>
          </a:stretch>
        </p:blipFill>
        <p:spPr/>
      </p:pic>
      <p:sp>
        <p:nvSpPr>
          <p:cNvPr id="7" name="Title 1"/>
          <p:cNvSpPr txBox="1">
            <a:spLocks/>
          </p:cNvSpPr>
          <p:nvPr/>
        </p:nvSpPr>
        <p:spPr>
          <a:xfrm>
            <a:off x="386935" y="3176782"/>
            <a:ext cx="10782300" cy="33528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6000" dirty="0" smtClean="0">
                <a:solidFill>
                  <a:schemeClr val="accent2"/>
                </a:solidFill>
                <a:latin typeface="Roboto" pitchFamily="2" charset="0"/>
                <a:ea typeface="Roboto" pitchFamily="2" charset="0"/>
              </a:rPr>
              <a:t>MP RAIR</a:t>
            </a:r>
            <a:endParaRPr lang="en-US" sz="6000" dirty="0">
              <a:solidFill>
                <a:schemeClr val="accent2"/>
              </a:solidFill>
              <a:latin typeface="Roboto" pitchFamily="2" charset="0"/>
              <a:ea typeface="Roboto" pitchFamily="2" charset="0"/>
            </a:endParaRPr>
          </a:p>
        </p:txBody>
      </p:sp>
      <p:sp>
        <p:nvSpPr>
          <p:cNvPr id="8" name="Subtitle 2"/>
          <p:cNvSpPr txBox="1">
            <a:spLocks/>
          </p:cNvSpPr>
          <p:nvPr/>
        </p:nvSpPr>
        <p:spPr>
          <a:xfrm>
            <a:off x="418859" y="6290539"/>
            <a:ext cx="9228201" cy="413917"/>
          </a:xfrm>
          <a:prstGeom prst="rect">
            <a:avLst/>
          </a:prstGeom>
          <a:noFill/>
        </p:spPr>
        <p:txBody>
          <a:bodyPr vert="horz" lIns="91440" tIns="45720" rIns="91440" bIns="45720" rtlCol="0" anchor="t">
            <a:normAutofit/>
          </a:bodyPr>
          <a:lstStyle>
            <a:lvl1pPr marL="0" indent="0" algn="ctr" defTabSz="914400" rtl="0" eaLnBrk="1" latinLnBrk="0" hangingPunct="1">
              <a:lnSpc>
                <a:spcPct val="85000"/>
              </a:lnSpc>
              <a:spcBef>
                <a:spcPts val="800"/>
              </a:spcBef>
              <a:buFont typeface="Arial" pitchFamily="34" charset="0"/>
              <a:buNone/>
              <a:defRPr sz="3200" kern="1200">
                <a:solidFill>
                  <a:schemeClr val="tx1">
                    <a:lumMod val="75000"/>
                    <a:lumOff val="25000"/>
                  </a:schemeClr>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l"/>
            <a:r>
              <a:rPr lang="en-US" sz="1800" dirty="0" smtClean="0">
                <a:solidFill>
                  <a:schemeClr val="accent2"/>
                </a:solidFill>
                <a:latin typeface="Roboto Thin" pitchFamily="2" charset="0"/>
                <a:ea typeface="Roboto Thin" pitchFamily="2" charset="0"/>
              </a:rPr>
              <a:t>MULTI-PURPOSE RESCUE AND INVESTIGATION ROBOT</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49066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84607" y="2823410"/>
            <a:ext cx="10096741" cy="1828800"/>
          </a:xfrm>
        </p:spPr>
        <p:txBody>
          <a:bodyPr>
            <a:normAutofit lnSpcReduction="10000"/>
          </a:bodyPr>
          <a:lstStyle/>
          <a:p>
            <a:pPr>
              <a:lnSpc>
                <a:spcPct val="120000"/>
              </a:lnSpc>
            </a:pPr>
            <a:r>
              <a:rPr lang="en-US" dirty="0" smtClean="0">
                <a:solidFill>
                  <a:schemeClr val="accent2"/>
                </a:solidFill>
                <a:latin typeface="Roboto Thin" pitchFamily="2" charset="0"/>
                <a:ea typeface="Roboto Thin" pitchFamily="2" charset="0"/>
              </a:rPr>
              <a:t>A SIX WHEELED, REMOTELY CONTROLLED VEHICLE CAPABLE OF </a:t>
            </a:r>
            <a:r>
              <a:rPr lang="en-US" b="1" dirty="0" smtClean="0">
                <a:solidFill>
                  <a:schemeClr val="accent2"/>
                </a:solidFill>
                <a:latin typeface="Roboto Thin" pitchFamily="2" charset="0"/>
                <a:ea typeface="Roboto Thin" pitchFamily="2" charset="0"/>
              </a:rPr>
              <a:t>MINE SWEEPING AND PINNING DOWN THEIR LOCATION…</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246124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9" t="16691" r="-69" b="8010"/>
          <a:stretch/>
        </p:blipFill>
        <p:spPr>
          <a:xfrm>
            <a:off x="8389" y="0"/>
            <a:ext cx="12180815" cy="6878972"/>
          </a:xfrm>
        </p:spPr>
      </p:pic>
      <p:sp>
        <p:nvSpPr>
          <p:cNvPr id="12" name="Rectangle 11"/>
          <p:cNvSpPr/>
          <p:nvPr/>
        </p:nvSpPr>
        <p:spPr>
          <a:xfrm>
            <a:off x="-25167"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METAL DETECTOR</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Th" pitchFamily="2" charset="0"/>
                <a:ea typeface="Roboto Th" pitchFamily="2" charset="0"/>
              </a:rPr>
              <a:t>A Metal Detector for detecting metal in mines. </a:t>
            </a:r>
            <a:endParaRPr lang="en-US" dirty="0">
              <a:solidFill>
                <a:schemeClr val="bg1"/>
              </a:solidFill>
              <a:latin typeface="Roboto Th" pitchFamily="2" charset="0"/>
              <a:ea typeface="Roboto Th" pitchFamily="2" charset="0"/>
            </a:endParaRPr>
          </a:p>
        </p:txBody>
      </p:sp>
      <p:grpSp>
        <p:nvGrpSpPr>
          <p:cNvPr id="8" name="Group 7"/>
          <p:cNvGrpSpPr/>
          <p:nvPr/>
        </p:nvGrpSpPr>
        <p:grpSpPr>
          <a:xfrm>
            <a:off x="7802217" y="5486400"/>
            <a:ext cx="4234070" cy="1195863"/>
            <a:chOff x="7802217" y="5486400"/>
            <a:chExt cx="4234070" cy="1195863"/>
          </a:xfrm>
        </p:grpSpPr>
        <p:cxnSp>
          <p:nvCxnSpPr>
            <p:cNvPr id="6" name="Straight Connector 5"/>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71791" y="5486400"/>
              <a:ext cx="4164496" cy="923330"/>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Metal Detector</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9V (Battery)</a:t>
              </a:r>
            </a:p>
            <a:p>
              <a:r>
                <a:rPr lang="en-US" dirty="0" smtClean="0">
                  <a:solidFill>
                    <a:schemeClr val="accent2"/>
                  </a:solidFill>
                  <a:latin typeface="Roboto Th" pitchFamily="2" charset="0"/>
                  <a:ea typeface="Roboto Th" pitchFamily="2" charset="0"/>
                </a:rPr>
                <a:t>Operates Under: </a:t>
              </a:r>
              <a:r>
                <a:rPr lang="en-US" dirty="0" err="1" smtClean="0">
                  <a:solidFill>
                    <a:schemeClr val="bg1"/>
                  </a:solidFill>
                  <a:latin typeface="Roboto Th" pitchFamily="2" charset="0"/>
                  <a:ea typeface="Roboto Th" pitchFamily="2" charset="0"/>
                </a:rPr>
                <a:t>Arduino</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2946737744"/>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 t="18007" r="69" b="7136"/>
          <a:stretch/>
        </p:blipFill>
        <p:spPr>
          <a:xfrm>
            <a:off x="-16779" y="0"/>
            <a:ext cx="12214371" cy="6862194"/>
          </a:xfrm>
        </p:spPr>
      </p:pic>
      <p:sp>
        <p:nvSpPr>
          <p:cNvPr id="10" name="Rectangle 9"/>
          <p:cNvSpPr/>
          <p:nvPr/>
        </p:nvSpPr>
        <p:spPr>
          <a:xfrm>
            <a:off x="-25167"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WHEELS</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10009" cy="533400"/>
          </a:xfrm>
        </p:spPr>
        <p:txBody>
          <a:bodyPr/>
          <a:lstStyle/>
          <a:p>
            <a:r>
              <a:rPr lang="en-US" dirty="0" smtClean="0">
                <a:solidFill>
                  <a:schemeClr val="bg1"/>
                </a:solidFill>
                <a:latin typeface="Roboto Th" pitchFamily="2" charset="0"/>
                <a:ea typeface="Roboto Th" pitchFamily="2" charset="0"/>
              </a:rPr>
              <a:t>3 </a:t>
            </a:r>
            <a:r>
              <a:rPr lang="en-US" b="1" dirty="0" smtClean="0">
                <a:solidFill>
                  <a:schemeClr val="bg1"/>
                </a:solidFill>
                <a:latin typeface="Roboto Th" pitchFamily="2" charset="0"/>
                <a:ea typeface="Roboto Th" pitchFamily="2" charset="0"/>
              </a:rPr>
              <a:t>independent</a:t>
            </a:r>
            <a:r>
              <a:rPr lang="en-US" dirty="0" smtClean="0">
                <a:solidFill>
                  <a:schemeClr val="bg1"/>
                </a:solidFill>
                <a:latin typeface="Roboto Th" pitchFamily="2" charset="0"/>
                <a:ea typeface="Roboto Th" pitchFamily="2" charset="0"/>
              </a:rPr>
              <a:t> wheels per side (six in total) increase traction. In other words, they provide better grip to the surface on rough terrain…</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LEGO, 56x26 Rubber Wheels</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563002255"/>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NON-INDEPENDENT</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latin typeface="Roboto Thin" pitchFamily="2" charset="0"/>
                <a:ea typeface="Roboto Thin" pitchFamily="2" charset="0"/>
              </a:rPr>
              <a:t>INDEPENDENT</a:t>
            </a:r>
            <a:endParaRPr lang="en-US" sz="2400" dirty="0">
              <a:latin typeface="Roboto Thin" pitchFamily="2" charset="0"/>
              <a:ea typeface="Roboto Thin" pitchFamily="2" charset="0"/>
            </a:endParaRPr>
          </a:p>
        </p:txBody>
      </p:sp>
      <p:grpSp>
        <p:nvGrpSpPr>
          <p:cNvPr id="91" name="Group 90"/>
          <p:cNvGrpSpPr/>
          <p:nvPr/>
        </p:nvGrpSpPr>
        <p:grpSpPr>
          <a:xfrm>
            <a:off x="158760" y="2845659"/>
            <a:ext cx="5628658" cy="1496260"/>
            <a:chOff x="807300" y="5190772"/>
            <a:chExt cx="4164750" cy="1107111"/>
          </a:xfrm>
        </p:grpSpPr>
        <p:grpSp>
          <p:nvGrpSpPr>
            <p:cNvPr id="81" name="Group 80"/>
            <p:cNvGrpSpPr/>
            <p:nvPr/>
          </p:nvGrpSpPr>
          <p:grpSpPr>
            <a:xfrm>
              <a:off x="807300" y="5190772"/>
              <a:ext cx="4164750" cy="1045729"/>
              <a:chOff x="807300" y="3171849"/>
              <a:chExt cx="4164750" cy="1045729"/>
            </a:xfrm>
          </p:grpSpPr>
          <p:grpSp>
            <p:nvGrpSpPr>
              <p:cNvPr id="30" name="Group 29"/>
              <p:cNvGrpSpPr/>
              <p:nvPr/>
            </p:nvGrpSpPr>
            <p:grpSpPr>
              <a:xfrm rot="1289150">
                <a:off x="2086562" y="3171849"/>
                <a:ext cx="2533135" cy="675502"/>
                <a:chOff x="1029730" y="3303373"/>
                <a:chExt cx="2533135" cy="675502"/>
              </a:xfrm>
            </p:grpSpPr>
            <p:sp>
              <p:nvSpPr>
                <p:cNvPr id="12" name="Oval 11"/>
                <p:cNvSpPr/>
                <p:nvPr/>
              </p:nvSpPr>
              <p:spPr>
                <a:xfrm>
                  <a:off x="1029730" y="3303373"/>
                  <a:ext cx="675502" cy="675502"/>
                </a:xfrm>
                <a:prstGeom prst="ellipse">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960604" y="3303373"/>
                  <a:ext cx="675502" cy="675502"/>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2887363" y="3303373"/>
                  <a:ext cx="675502" cy="675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a:stCxn id="12" idx="6"/>
                  <a:endCxn id="13" idx="2"/>
                </p:cNvCxnSpPr>
                <p:nvPr/>
              </p:nvCxnSpPr>
              <p:spPr>
                <a:xfrm>
                  <a:off x="1705232" y="3641124"/>
                  <a:ext cx="25537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13" idx="6"/>
                  <a:endCxn id="14" idx="2"/>
                </p:cNvCxnSpPr>
                <p:nvPr/>
              </p:nvCxnSpPr>
              <p:spPr>
                <a:xfrm>
                  <a:off x="2636106" y="3641124"/>
                  <a:ext cx="25125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12" idx="7"/>
                  <a:endCxn id="13" idx="1"/>
                </p:cNvCxnSpPr>
                <p:nvPr/>
              </p:nvCxnSpPr>
              <p:spPr>
                <a:xfrm>
                  <a:off x="1606307" y="3402298"/>
                  <a:ext cx="453222"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a:stCxn id="13" idx="7"/>
                  <a:endCxn id="14" idx="1"/>
                </p:cNvCxnSpPr>
                <p:nvPr/>
              </p:nvCxnSpPr>
              <p:spPr>
                <a:xfrm>
                  <a:off x="2537181" y="3402298"/>
                  <a:ext cx="449107"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37" name="Group 36"/>
              <p:cNvGrpSpPr/>
              <p:nvPr/>
            </p:nvGrpSpPr>
            <p:grpSpPr>
              <a:xfrm>
                <a:off x="807300" y="3493124"/>
                <a:ext cx="4164750" cy="724454"/>
                <a:chOff x="807300" y="3493124"/>
                <a:chExt cx="4164750" cy="724454"/>
              </a:xfrm>
            </p:grpSpPr>
            <p:sp>
              <p:nvSpPr>
                <p:cNvPr id="31" name="Freeform 30"/>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33" name="Straight Connector 32"/>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sp>
          <p:nvSpPr>
            <p:cNvPr id="84" name="Flowchart: Connector 83"/>
            <p:cNvSpPr/>
            <p:nvPr/>
          </p:nvSpPr>
          <p:spPr>
            <a:xfrm>
              <a:off x="2269259" y="5437658"/>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lowchart: Connector 84"/>
            <p:cNvSpPr/>
            <p:nvPr/>
          </p:nvSpPr>
          <p:spPr>
            <a:xfrm>
              <a:off x="3130135" y="5760564"/>
              <a:ext cx="147676" cy="147676"/>
            </a:xfrm>
            <a:prstGeom prst="flowChartConnector">
              <a:avLst/>
            </a:prstGeom>
            <a:solidFill>
              <a:schemeClr val="accent2">
                <a:alpha val="40000"/>
              </a:schemeClr>
            </a:solidFill>
            <a:ln w="3175">
              <a:noFill/>
            </a:ln>
            <a:effectLst>
              <a:glow rad="127000">
                <a:schemeClr val="accent2">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lowchart: Connector 85"/>
            <p:cNvSpPr/>
            <p:nvPr/>
          </p:nvSpPr>
          <p:spPr>
            <a:xfrm>
              <a:off x="4125768" y="6150207"/>
              <a:ext cx="147676" cy="147676"/>
            </a:xfrm>
            <a:prstGeom prst="flowChartConnector">
              <a:avLst/>
            </a:prstGeom>
            <a:solidFill>
              <a:srgbClr val="92D050">
                <a:alpha val="40000"/>
              </a:srgbClr>
            </a:solidFill>
            <a:ln w="3175">
              <a:noFill/>
            </a:ln>
            <a:effectLst>
              <a:glow rad="127000">
                <a:srgbClr val="92D050">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p:cNvGrpSpPr/>
          <p:nvPr/>
        </p:nvGrpSpPr>
        <p:grpSpPr>
          <a:xfrm>
            <a:off x="6370091" y="2619559"/>
            <a:ext cx="5628658" cy="1714315"/>
            <a:chOff x="7171031" y="5059923"/>
            <a:chExt cx="4164750" cy="1268454"/>
          </a:xfrm>
        </p:grpSpPr>
        <p:grpSp>
          <p:nvGrpSpPr>
            <p:cNvPr id="82" name="Group 81"/>
            <p:cNvGrpSpPr/>
            <p:nvPr/>
          </p:nvGrpSpPr>
          <p:grpSpPr>
            <a:xfrm>
              <a:off x="7171031" y="5059923"/>
              <a:ext cx="4164750" cy="1207072"/>
              <a:chOff x="7171031" y="3041000"/>
              <a:chExt cx="4164750" cy="1207072"/>
            </a:xfrm>
          </p:grpSpPr>
          <p:cxnSp>
            <p:nvCxnSpPr>
              <p:cNvPr id="69" name="Straight Connector 68"/>
              <p:cNvCxnSpPr/>
              <p:nvPr/>
            </p:nvCxnSpPr>
            <p:spPr>
              <a:xfrm>
                <a:off x="9969552" y="3639125"/>
                <a:ext cx="292538" cy="11269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nvGrpSpPr>
              <p:cNvPr id="80" name="Group 79"/>
              <p:cNvGrpSpPr/>
              <p:nvPr/>
            </p:nvGrpSpPr>
            <p:grpSpPr>
              <a:xfrm>
                <a:off x="7171031" y="3041000"/>
                <a:ext cx="4164750" cy="1207072"/>
                <a:chOff x="7171031" y="3041000"/>
                <a:chExt cx="4164750" cy="1207072"/>
              </a:xfrm>
            </p:grpSpPr>
            <p:grpSp>
              <p:nvGrpSpPr>
                <p:cNvPr id="46" name="Group 45"/>
                <p:cNvGrpSpPr/>
                <p:nvPr/>
              </p:nvGrpSpPr>
              <p:grpSpPr>
                <a:xfrm>
                  <a:off x="7171031" y="3523618"/>
                  <a:ext cx="4164750" cy="724454"/>
                  <a:chOff x="807300" y="3493124"/>
                  <a:chExt cx="4164750" cy="724454"/>
                </a:xfrm>
              </p:grpSpPr>
              <p:sp>
                <p:nvSpPr>
                  <p:cNvPr id="47" name="Freeform 46"/>
                  <p:cNvSpPr/>
                  <p:nvPr/>
                </p:nvSpPr>
                <p:spPr>
                  <a:xfrm>
                    <a:off x="1374099" y="3493124"/>
                    <a:ext cx="1152525" cy="723903"/>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48" name="Straight Connector 47"/>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79" name="Group 78"/>
                <p:cNvGrpSpPr/>
                <p:nvPr/>
              </p:nvGrpSpPr>
              <p:grpSpPr>
                <a:xfrm>
                  <a:off x="8410522" y="3041000"/>
                  <a:ext cx="2533135" cy="1200266"/>
                  <a:chOff x="8410522" y="3041000"/>
                  <a:chExt cx="2533135" cy="1200266"/>
                </a:xfrm>
              </p:grpSpPr>
              <p:grpSp>
                <p:nvGrpSpPr>
                  <p:cNvPr id="38" name="Group 37"/>
                  <p:cNvGrpSpPr/>
                  <p:nvPr/>
                </p:nvGrpSpPr>
                <p:grpSpPr>
                  <a:xfrm rot="1289150">
                    <a:off x="8410522" y="3041000"/>
                    <a:ext cx="2533135" cy="1200266"/>
                    <a:chOff x="1029730" y="3149575"/>
                    <a:chExt cx="2533135" cy="1200266"/>
                  </a:xfrm>
                </p:grpSpPr>
                <p:sp>
                  <p:nvSpPr>
                    <p:cNvPr id="39" name="Oval 38"/>
                    <p:cNvSpPr/>
                    <p:nvPr/>
                  </p:nvSpPr>
                  <p:spPr>
                    <a:xfrm>
                      <a:off x="1029730"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1974762" y="3674339"/>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2887363" y="3303373"/>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a:stCxn id="39" idx="6"/>
                    </p:cNvCxnSpPr>
                    <p:nvPr/>
                  </p:nvCxnSpPr>
                  <p:spPr>
                    <a:xfrm rot="20310850">
                      <a:off x="1717270" y="3574946"/>
                      <a:ext cx="336766" cy="12962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a:stCxn id="39" idx="7"/>
                      <a:endCxn id="41" idx="1"/>
                    </p:cNvCxnSpPr>
                    <p:nvPr/>
                  </p:nvCxnSpPr>
                  <p:spPr>
                    <a:xfrm rot="20310850">
                      <a:off x="1654256" y="3149575"/>
                      <a:ext cx="1284084" cy="505446"/>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cxnSp>
                <p:nvCxnSpPr>
                  <p:cNvPr id="64" name="Straight Connector 63"/>
                  <p:cNvCxnSpPr>
                    <a:endCxn id="40" idx="1"/>
                  </p:cNvCxnSpPr>
                  <p:nvPr/>
                </p:nvCxnSpPr>
                <p:spPr>
                  <a:xfrm flipH="1">
                    <a:off x="9461321" y="3389306"/>
                    <a:ext cx="84629" cy="192210"/>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flipH="1">
                    <a:off x="9909273" y="3571792"/>
                    <a:ext cx="81364" cy="18479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grpSp>
        <p:sp>
          <p:nvSpPr>
            <p:cNvPr id="87" name="Flowchart: Connector 86"/>
            <p:cNvSpPr/>
            <p:nvPr/>
          </p:nvSpPr>
          <p:spPr>
            <a:xfrm>
              <a:off x="8613419" y="5461227"/>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lowchart: Connector 87"/>
            <p:cNvSpPr/>
            <p:nvPr/>
          </p:nvSpPr>
          <p:spPr>
            <a:xfrm>
              <a:off x="10507294"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lowchart: Connector 88"/>
            <p:cNvSpPr/>
            <p:nvPr/>
          </p:nvSpPr>
          <p:spPr>
            <a:xfrm>
              <a:off x="9487548" y="6180701"/>
              <a:ext cx="147676" cy="147676"/>
            </a:xfrm>
            <a:prstGeom prst="flowChartConnector">
              <a:avLst/>
            </a:prstGeom>
            <a:solidFill>
              <a:schemeClr val="tx1">
                <a:alpha val="40000"/>
              </a:schemeClr>
            </a:solidFill>
            <a:ln w="3175">
              <a:noFill/>
            </a:ln>
            <a:effectLst>
              <a:glow rad="1270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p:cNvGrpSpPr/>
          <p:nvPr/>
        </p:nvGrpSpPr>
        <p:grpSpPr>
          <a:xfrm>
            <a:off x="296563" y="4714101"/>
            <a:ext cx="5490855" cy="646331"/>
            <a:chOff x="296563" y="4714101"/>
            <a:chExt cx="5490855" cy="646331"/>
          </a:xfrm>
        </p:grpSpPr>
        <p:sp>
          <p:nvSpPr>
            <p:cNvPr id="92" name="TextBox 91"/>
            <p:cNvSpPr txBox="1"/>
            <p:nvPr/>
          </p:nvSpPr>
          <p:spPr>
            <a:xfrm>
              <a:off x="296563" y="4714101"/>
              <a:ext cx="5490855"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SOME WHEELS FAIL TO GET IN CONTACT WITH THE SURFACE.</a:t>
              </a:r>
              <a:endParaRPr lang="en-US" dirty="0">
                <a:solidFill>
                  <a:schemeClr val="accent2"/>
                </a:solidFill>
                <a:latin typeface="Roboto Th" pitchFamily="2" charset="0"/>
                <a:ea typeface="Roboto Th" pitchFamily="2" charset="0"/>
              </a:endParaRPr>
            </a:p>
          </p:txBody>
        </p:sp>
        <p:cxnSp>
          <p:nvCxnSpPr>
            <p:cNvPr id="3" name="Straight Connector 2"/>
            <p:cNvCxnSpPr/>
            <p:nvPr/>
          </p:nvCxnSpPr>
          <p:spPr>
            <a:xfrm>
              <a:off x="296563" y="481053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6370091" y="4713311"/>
            <a:ext cx="5519336" cy="1477328"/>
            <a:chOff x="6370091" y="4713311"/>
            <a:chExt cx="5519336" cy="1477328"/>
          </a:xfrm>
        </p:grpSpPr>
        <p:sp>
          <p:nvSpPr>
            <p:cNvPr id="93" name="TextBox 92"/>
            <p:cNvSpPr txBox="1"/>
            <p:nvPr/>
          </p:nvSpPr>
          <p:spPr>
            <a:xfrm>
              <a:off x="6398572" y="4713311"/>
              <a:ext cx="5490855" cy="1477328"/>
            </a:xfrm>
            <a:prstGeom prst="rect">
              <a:avLst/>
            </a:prstGeom>
            <a:noFill/>
          </p:spPr>
          <p:txBody>
            <a:bodyPr wrap="square" rtlCol="0">
              <a:spAutoFit/>
            </a:bodyPr>
            <a:lstStyle/>
            <a:p>
              <a:r>
                <a:rPr lang="en-US" dirty="0" smtClean="0">
                  <a:latin typeface="Roboto Th" pitchFamily="2" charset="0"/>
                  <a:ea typeface="Roboto Th" pitchFamily="2" charset="0"/>
                </a:rPr>
                <a:t>ALL WHEELS ARE IN CONTACT WITH THE SURFACE. THUS, INCREASING TRACTION. </a:t>
              </a:r>
            </a:p>
            <a:p>
              <a:endParaRPr lang="en-US" dirty="0">
                <a:latin typeface="Roboto Th" pitchFamily="2" charset="0"/>
                <a:ea typeface="Roboto Th" pitchFamily="2" charset="0"/>
              </a:endParaRPr>
            </a:p>
            <a:p>
              <a:r>
                <a:rPr lang="en-US" dirty="0" smtClean="0">
                  <a:latin typeface="Roboto Th" pitchFamily="2" charset="0"/>
                  <a:ea typeface="Roboto Th" pitchFamily="2" charset="0"/>
                </a:rPr>
                <a:t>THIS MAKES IT EASIER FOR THE VEHICLE TO GO OVER ROCKS AND BUMPS ON THE SURFACE.</a:t>
              </a:r>
              <a:endParaRPr lang="en-US" dirty="0">
                <a:latin typeface="Roboto Th" pitchFamily="2" charset="0"/>
                <a:ea typeface="Roboto Th" pitchFamily="2" charset="0"/>
              </a:endParaRPr>
            </a:p>
          </p:txBody>
        </p:sp>
        <p:cxnSp>
          <p:nvCxnSpPr>
            <p:cNvPr id="50" name="Straight Connector 49"/>
            <p:cNvCxnSpPr/>
            <p:nvPr/>
          </p:nvCxnSpPr>
          <p:spPr>
            <a:xfrm>
              <a:off x="6370091" y="4810539"/>
              <a:ext cx="0" cy="12821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6450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CONVENTIONAL</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latin typeface="Roboto Thin" pitchFamily="2" charset="0"/>
                <a:ea typeface="Roboto Thin" pitchFamily="2" charset="0"/>
              </a:rPr>
              <a:t>MP RAIR</a:t>
            </a:r>
            <a:endParaRPr lang="en-US" sz="2400" dirty="0">
              <a:latin typeface="Roboto Thin" pitchFamily="2" charset="0"/>
              <a:ea typeface="Roboto Thin" pitchFamily="2" charset="0"/>
            </a:endParaRPr>
          </a:p>
        </p:txBody>
      </p:sp>
      <p:grpSp>
        <p:nvGrpSpPr>
          <p:cNvPr id="16" name="Group 15"/>
          <p:cNvGrpSpPr/>
          <p:nvPr/>
        </p:nvGrpSpPr>
        <p:grpSpPr>
          <a:xfrm>
            <a:off x="731566" y="2379990"/>
            <a:ext cx="3249065" cy="1832498"/>
            <a:chOff x="1970771" y="1706373"/>
            <a:chExt cx="3249065" cy="1832498"/>
          </a:xfrm>
        </p:grpSpPr>
        <p:sp>
          <p:nvSpPr>
            <p:cNvPr id="12" name="Oval 11"/>
            <p:cNvSpPr/>
            <p:nvPr/>
          </p:nvSpPr>
          <p:spPr>
            <a:xfrm rot="1289150">
              <a:off x="1970771" y="1706373"/>
              <a:ext cx="912941" cy="912941"/>
            </a:xfrm>
            <a:prstGeom prst="ellipse">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rot="1289150">
              <a:off x="4306895" y="2625930"/>
              <a:ext cx="912941" cy="912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a:stCxn id="12" idx="6"/>
              <a:endCxn id="14" idx="2"/>
            </p:cNvCxnSpPr>
            <p:nvPr/>
          </p:nvCxnSpPr>
          <p:spPr>
            <a:xfrm>
              <a:off x="2851991" y="2330036"/>
              <a:ext cx="1486625" cy="585172"/>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12" idx="7"/>
              <a:endCxn id="14" idx="1"/>
            </p:cNvCxnSpPr>
            <p:nvPr/>
          </p:nvCxnSpPr>
          <p:spPr>
            <a:xfrm>
              <a:off x="2845807" y="1980724"/>
              <a:ext cx="1735439" cy="68311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grpSp>
      <p:grpSp>
        <p:nvGrpSpPr>
          <p:cNvPr id="17" name="Group 16"/>
          <p:cNvGrpSpPr/>
          <p:nvPr/>
        </p:nvGrpSpPr>
        <p:grpSpPr>
          <a:xfrm>
            <a:off x="158760" y="3271444"/>
            <a:ext cx="5628658" cy="979099"/>
            <a:chOff x="154616" y="2600355"/>
            <a:chExt cx="5628658" cy="979099"/>
          </a:xfrm>
        </p:grpSpPr>
        <p:sp>
          <p:nvSpPr>
            <p:cNvPr id="31" name="Freeform 30"/>
            <p:cNvSpPr/>
            <p:nvPr/>
          </p:nvSpPr>
          <p:spPr>
            <a:xfrm>
              <a:off x="920645" y="2600355"/>
              <a:ext cx="1557637" cy="978354"/>
            </a:xfrm>
            <a:custGeom>
              <a:avLst/>
              <a:gdLst>
                <a:gd name="connsiteX0" fmla="*/ 0 w 1152525"/>
                <a:gd name="connsiteY0" fmla="*/ 723903 h 723903"/>
                <a:gd name="connsiteX1" fmla="*/ 942975 w 1152525"/>
                <a:gd name="connsiteY1" fmla="*/ 3 h 723903"/>
                <a:gd name="connsiteX2" fmla="*/ 1152525 w 1152525"/>
                <a:gd name="connsiteY2" fmla="*/ 714378 h 723903"/>
              </a:gdLst>
              <a:ahLst/>
              <a:cxnLst>
                <a:cxn ang="0">
                  <a:pos x="connsiteX0" y="connsiteY0"/>
                </a:cxn>
                <a:cxn ang="0">
                  <a:pos x="connsiteX1" y="connsiteY1"/>
                </a:cxn>
                <a:cxn ang="0">
                  <a:pos x="connsiteX2" y="connsiteY2"/>
                </a:cxn>
              </a:cxnLst>
              <a:rect l="l" t="t" r="r" b="b"/>
              <a:pathLst>
                <a:path w="1152525" h="723903">
                  <a:moveTo>
                    <a:pt x="0" y="723903"/>
                  </a:moveTo>
                  <a:cubicBezTo>
                    <a:pt x="375444" y="362746"/>
                    <a:pt x="750888" y="1590"/>
                    <a:pt x="942975" y="3"/>
                  </a:cubicBezTo>
                  <a:cubicBezTo>
                    <a:pt x="1135062" y="-1584"/>
                    <a:pt x="1114425" y="587378"/>
                    <a:pt x="1152525" y="714378"/>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33" name="Straight Connector 32"/>
            <p:cNvCxnSpPr/>
            <p:nvPr/>
          </p:nvCxnSpPr>
          <p:spPr>
            <a:xfrm>
              <a:off x="2478282" y="3562620"/>
              <a:ext cx="3304992" cy="3444"/>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154616" y="3579454"/>
              <a:ext cx="76602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46" name="Group 45"/>
          <p:cNvGrpSpPr/>
          <p:nvPr/>
        </p:nvGrpSpPr>
        <p:grpSpPr>
          <a:xfrm>
            <a:off x="6370091" y="3386126"/>
            <a:ext cx="5628658" cy="864797"/>
            <a:chOff x="807300" y="3577699"/>
            <a:chExt cx="4164750" cy="639879"/>
          </a:xfrm>
        </p:grpSpPr>
        <p:sp>
          <p:nvSpPr>
            <p:cNvPr id="47" name="Freeform 46"/>
            <p:cNvSpPr/>
            <p:nvPr/>
          </p:nvSpPr>
          <p:spPr>
            <a:xfrm>
              <a:off x="1374099" y="3577699"/>
              <a:ext cx="1152525" cy="639327"/>
            </a:xfrm>
            <a:custGeom>
              <a:avLst/>
              <a:gdLst>
                <a:gd name="connsiteX0" fmla="*/ 0 w 1152525"/>
                <a:gd name="connsiteY0" fmla="*/ 723903 h 723903"/>
                <a:gd name="connsiteX1" fmla="*/ 942975 w 1152525"/>
                <a:gd name="connsiteY1" fmla="*/ 3 h 723903"/>
                <a:gd name="connsiteX2" fmla="*/ 1152525 w 1152525"/>
                <a:gd name="connsiteY2" fmla="*/ 714378 h 723903"/>
                <a:gd name="connsiteX0" fmla="*/ 0 w 1152525"/>
                <a:gd name="connsiteY0" fmla="*/ 639331 h 639331"/>
                <a:gd name="connsiteX1" fmla="*/ 743289 w 1152525"/>
                <a:gd name="connsiteY1" fmla="*/ 4 h 639331"/>
                <a:gd name="connsiteX2" fmla="*/ 1152525 w 1152525"/>
                <a:gd name="connsiteY2" fmla="*/ 629806 h 639331"/>
                <a:gd name="connsiteX0" fmla="*/ 0 w 1152525"/>
                <a:gd name="connsiteY0" fmla="*/ 639331 h 639331"/>
                <a:gd name="connsiteX1" fmla="*/ 743289 w 1152525"/>
                <a:gd name="connsiteY1" fmla="*/ 4 h 639331"/>
                <a:gd name="connsiteX2" fmla="*/ 1152525 w 1152525"/>
                <a:gd name="connsiteY2" fmla="*/ 629806 h 639331"/>
                <a:gd name="connsiteX0" fmla="*/ 0 w 1152525"/>
                <a:gd name="connsiteY0" fmla="*/ 639327 h 639327"/>
                <a:gd name="connsiteX1" fmla="*/ 743289 w 1152525"/>
                <a:gd name="connsiteY1" fmla="*/ 0 h 639327"/>
                <a:gd name="connsiteX2" fmla="*/ 1152525 w 1152525"/>
                <a:gd name="connsiteY2" fmla="*/ 629802 h 639327"/>
                <a:gd name="connsiteX0" fmla="*/ 0 w 1152525"/>
                <a:gd name="connsiteY0" fmla="*/ 669090 h 669090"/>
                <a:gd name="connsiteX1" fmla="*/ 743289 w 1152525"/>
                <a:gd name="connsiteY1" fmla="*/ 29763 h 669090"/>
                <a:gd name="connsiteX2" fmla="*/ 912453 w 1152525"/>
                <a:gd name="connsiteY2" fmla="*/ 167202 h 669090"/>
                <a:gd name="connsiteX3" fmla="*/ 1152525 w 1152525"/>
                <a:gd name="connsiteY3" fmla="*/ 659565 h 669090"/>
                <a:gd name="connsiteX0" fmla="*/ 0 w 1152525"/>
                <a:gd name="connsiteY0" fmla="*/ 658367 h 658367"/>
                <a:gd name="connsiteX1" fmla="*/ 743289 w 1152525"/>
                <a:gd name="connsiteY1" fmla="*/ 19040 h 658367"/>
                <a:gd name="connsiteX2" fmla="*/ 912453 w 1152525"/>
                <a:gd name="connsiteY2" fmla="*/ 156479 h 658367"/>
                <a:gd name="connsiteX3" fmla="*/ 1152525 w 1152525"/>
                <a:gd name="connsiteY3" fmla="*/ 648842 h 658367"/>
                <a:gd name="connsiteX0" fmla="*/ 0 w 1152525"/>
                <a:gd name="connsiteY0" fmla="*/ 639327 h 639327"/>
                <a:gd name="connsiteX1" fmla="*/ 743289 w 1152525"/>
                <a:gd name="connsiteY1" fmla="*/ 0 h 639327"/>
                <a:gd name="connsiteX2" fmla="*/ 912453 w 1152525"/>
                <a:gd name="connsiteY2" fmla="*/ 137439 h 639327"/>
                <a:gd name="connsiteX3" fmla="*/ 1152525 w 1152525"/>
                <a:gd name="connsiteY3" fmla="*/ 629802 h 639327"/>
                <a:gd name="connsiteX0" fmla="*/ 0 w 1152525"/>
                <a:gd name="connsiteY0" fmla="*/ 639327 h 639327"/>
                <a:gd name="connsiteX1" fmla="*/ 743289 w 1152525"/>
                <a:gd name="connsiteY1" fmla="*/ 0 h 639327"/>
                <a:gd name="connsiteX2" fmla="*/ 912453 w 1152525"/>
                <a:gd name="connsiteY2" fmla="*/ 137439 h 639327"/>
                <a:gd name="connsiteX3" fmla="*/ 1152525 w 1152525"/>
                <a:gd name="connsiteY3" fmla="*/ 629802 h 639327"/>
                <a:gd name="connsiteX0" fmla="*/ 0 w 1152525"/>
                <a:gd name="connsiteY0" fmla="*/ 639327 h 639327"/>
                <a:gd name="connsiteX1" fmla="*/ 743289 w 1152525"/>
                <a:gd name="connsiteY1" fmla="*/ 0 h 639327"/>
                <a:gd name="connsiteX2" fmla="*/ 919501 w 1152525"/>
                <a:gd name="connsiteY2" fmla="*/ 130391 h 639327"/>
                <a:gd name="connsiteX3" fmla="*/ 1152525 w 1152525"/>
                <a:gd name="connsiteY3" fmla="*/ 629802 h 639327"/>
                <a:gd name="connsiteX0" fmla="*/ 0 w 1152525"/>
                <a:gd name="connsiteY0" fmla="*/ 639327 h 639327"/>
                <a:gd name="connsiteX1" fmla="*/ 743289 w 1152525"/>
                <a:gd name="connsiteY1" fmla="*/ 0 h 639327"/>
                <a:gd name="connsiteX2" fmla="*/ 919501 w 1152525"/>
                <a:gd name="connsiteY2" fmla="*/ 130391 h 639327"/>
                <a:gd name="connsiteX3" fmla="*/ 1152525 w 1152525"/>
                <a:gd name="connsiteY3" fmla="*/ 629802 h 639327"/>
                <a:gd name="connsiteX0" fmla="*/ 0 w 1152525"/>
                <a:gd name="connsiteY0" fmla="*/ 639327 h 639327"/>
                <a:gd name="connsiteX1" fmla="*/ 743289 w 1152525"/>
                <a:gd name="connsiteY1" fmla="*/ 0 h 639327"/>
                <a:gd name="connsiteX2" fmla="*/ 919501 w 1152525"/>
                <a:gd name="connsiteY2" fmla="*/ 130391 h 639327"/>
                <a:gd name="connsiteX3" fmla="*/ 1152525 w 1152525"/>
                <a:gd name="connsiteY3" fmla="*/ 629802 h 639327"/>
              </a:gdLst>
              <a:ahLst/>
              <a:cxnLst>
                <a:cxn ang="0">
                  <a:pos x="connsiteX0" y="connsiteY0"/>
                </a:cxn>
                <a:cxn ang="0">
                  <a:pos x="connsiteX1" y="connsiteY1"/>
                </a:cxn>
                <a:cxn ang="0">
                  <a:pos x="connsiteX2" y="connsiteY2"/>
                </a:cxn>
                <a:cxn ang="0">
                  <a:pos x="connsiteX3" y="connsiteY3"/>
                </a:cxn>
              </a:cxnLst>
              <a:rect l="l" t="t" r="r" b="b"/>
              <a:pathLst>
                <a:path w="1152525" h="639327">
                  <a:moveTo>
                    <a:pt x="0" y="639327"/>
                  </a:moveTo>
                  <a:cubicBezTo>
                    <a:pt x="375444" y="278170"/>
                    <a:pt x="616981" y="121398"/>
                    <a:pt x="743289" y="0"/>
                  </a:cubicBezTo>
                  <a:cubicBezTo>
                    <a:pt x="819405" y="92154"/>
                    <a:pt x="921772" y="142886"/>
                    <a:pt x="919501" y="130391"/>
                  </a:cubicBezTo>
                  <a:cubicBezTo>
                    <a:pt x="1112805" y="208929"/>
                    <a:pt x="1099984" y="545001"/>
                    <a:pt x="1152525" y="629802"/>
                  </a:cubicBezTo>
                </a:path>
              </a:pathLst>
            </a:custGeom>
            <a:ln>
              <a:solidFill>
                <a:schemeClr val="accent4">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cxnSp>
          <p:nvCxnSpPr>
            <p:cNvPr id="48" name="Straight Connector 47"/>
            <p:cNvCxnSpPr/>
            <p:nvPr/>
          </p:nvCxnSpPr>
          <p:spPr>
            <a:xfrm>
              <a:off x="2526624" y="4205122"/>
              <a:ext cx="2445426" cy="2548"/>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807300" y="4217578"/>
              <a:ext cx="566799" cy="0"/>
            </a:xfrm>
            <a:prstGeom prst="line">
              <a:avLst/>
            </a:prstGeom>
            <a:ln>
              <a:solidFill>
                <a:schemeClr val="accent4">
                  <a:lumMod val="50000"/>
                </a:schemeClr>
              </a:solidFill>
            </a:ln>
          </p:spPr>
          <p:style>
            <a:lnRef idx="3">
              <a:schemeClr val="dk1"/>
            </a:lnRef>
            <a:fillRef idx="0">
              <a:schemeClr val="dk1"/>
            </a:fillRef>
            <a:effectRef idx="2">
              <a:schemeClr val="dk1"/>
            </a:effectRef>
            <a:fontRef idx="minor">
              <a:schemeClr val="tx1"/>
            </a:fontRef>
          </p:style>
        </p:cxnSp>
      </p:grpSp>
      <p:grpSp>
        <p:nvGrpSpPr>
          <p:cNvPr id="2" name="Group 1"/>
          <p:cNvGrpSpPr/>
          <p:nvPr/>
        </p:nvGrpSpPr>
        <p:grpSpPr>
          <a:xfrm>
            <a:off x="296563" y="4714101"/>
            <a:ext cx="5490855" cy="646331"/>
            <a:chOff x="296563" y="4714101"/>
            <a:chExt cx="5490855" cy="646331"/>
          </a:xfrm>
        </p:grpSpPr>
        <p:sp>
          <p:nvSpPr>
            <p:cNvPr id="92" name="TextBox 91"/>
            <p:cNvSpPr txBox="1"/>
            <p:nvPr/>
          </p:nvSpPr>
          <p:spPr>
            <a:xfrm>
              <a:off x="296563" y="4714101"/>
              <a:ext cx="5490855"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UNBALANCED. IT IS EASY TO IMAGINE THE DIFFICULTIES THE VEHICLE WOULD ENCOUNTER.</a:t>
              </a:r>
              <a:endParaRPr lang="en-US" dirty="0">
                <a:solidFill>
                  <a:schemeClr val="accent2"/>
                </a:solidFill>
                <a:latin typeface="Roboto Th" pitchFamily="2" charset="0"/>
                <a:ea typeface="Roboto Th" pitchFamily="2" charset="0"/>
              </a:endParaRPr>
            </a:p>
          </p:txBody>
        </p:sp>
        <p:cxnSp>
          <p:nvCxnSpPr>
            <p:cNvPr id="3" name="Straight Connector 2"/>
            <p:cNvCxnSpPr/>
            <p:nvPr/>
          </p:nvCxnSpPr>
          <p:spPr>
            <a:xfrm>
              <a:off x="296563" y="481053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370091" y="4713311"/>
            <a:ext cx="5519336" cy="646331"/>
            <a:chOff x="6370091" y="4713311"/>
            <a:chExt cx="5519336" cy="646331"/>
          </a:xfrm>
        </p:grpSpPr>
        <p:sp>
          <p:nvSpPr>
            <p:cNvPr id="93" name="TextBox 92"/>
            <p:cNvSpPr txBox="1"/>
            <p:nvPr/>
          </p:nvSpPr>
          <p:spPr>
            <a:xfrm>
              <a:off x="6398572" y="4713311"/>
              <a:ext cx="5490855" cy="646331"/>
            </a:xfrm>
            <a:prstGeom prst="rect">
              <a:avLst/>
            </a:prstGeom>
            <a:noFill/>
          </p:spPr>
          <p:txBody>
            <a:bodyPr wrap="square" rtlCol="0">
              <a:spAutoFit/>
            </a:bodyPr>
            <a:lstStyle/>
            <a:p>
              <a:r>
                <a:rPr lang="en-US" dirty="0" smtClean="0">
                  <a:latin typeface="Roboto Th" pitchFamily="2" charset="0"/>
                  <a:ea typeface="Roboto Th" pitchFamily="2" charset="0"/>
                </a:rPr>
                <a:t>NO BALANCE ISSUES AS THERE ARE WHEELS IN CONTACT WITH THE SURFACE AT ALL POINTS </a:t>
              </a:r>
              <a:endParaRPr lang="en-US" dirty="0">
                <a:latin typeface="Roboto Th" pitchFamily="2" charset="0"/>
                <a:ea typeface="Roboto Th" pitchFamily="2" charset="0"/>
              </a:endParaRPr>
            </a:p>
          </p:txBody>
        </p:sp>
        <p:cxnSp>
          <p:nvCxnSpPr>
            <p:cNvPr id="50" name="Straight Connector 49"/>
            <p:cNvCxnSpPr/>
            <p:nvPr/>
          </p:nvCxnSpPr>
          <p:spPr>
            <a:xfrm>
              <a:off x="6370091" y="4810539"/>
              <a:ext cx="0" cy="4572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6875989" y="2618752"/>
            <a:ext cx="3204497" cy="1606263"/>
            <a:chOff x="6875989" y="2618752"/>
            <a:chExt cx="3204497" cy="1606263"/>
          </a:xfrm>
        </p:grpSpPr>
        <p:cxnSp>
          <p:nvCxnSpPr>
            <p:cNvPr id="69" name="Straight Connector 68"/>
            <p:cNvCxnSpPr/>
            <p:nvPr/>
          </p:nvCxnSpPr>
          <p:spPr>
            <a:xfrm>
              <a:off x="8979591" y="3141948"/>
              <a:ext cx="366293" cy="38470"/>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nvGrpSpPr>
            <p:cNvPr id="38" name="Group 37"/>
            <p:cNvGrpSpPr/>
            <p:nvPr/>
          </p:nvGrpSpPr>
          <p:grpSpPr>
            <a:xfrm rot="384760">
              <a:off x="7022307" y="2618752"/>
              <a:ext cx="1958453" cy="912941"/>
              <a:chOff x="1292413" y="3298224"/>
              <a:chExt cx="1449096" cy="675502"/>
            </a:xfrm>
          </p:grpSpPr>
          <p:sp>
            <p:nvSpPr>
              <p:cNvPr id="41" name="Oval 40"/>
              <p:cNvSpPr/>
              <p:nvPr/>
            </p:nvSpPr>
            <p:spPr>
              <a:xfrm>
                <a:off x="2066007" y="3298224"/>
                <a:ext cx="675502" cy="67550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rot="21215240">
                <a:off x="1794722" y="3625252"/>
                <a:ext cx="270616" cy="28345"/>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1" idx="1"/>
              </p:cNvCxnSpPr>
              <p:nvPr/>
            </p:nvCxnSpPr>
            <p:spPr>
              <a:xfrm rot="21215240">
                <a:off x="1292413" y="3356336"/>
                <a:ext cx="870233" cy="89691"/>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nvGrpSpPr>
            <p:cNvPr id="43" name="Group 42"/>
            <p:cNvGrpSpPr/>
            <p:nvPr/>
          </p:nvGrpSpPr>
          <p:grpSpPr>
            <a:xfrm rot="227754">
              <a:off x="9167545" y="3165407"/>
              <a:ext cx="912941" cy="1059608"/>
              <a:chOff x="9167545" y="3131851"/>
              <a:chExt cx="912941" cy="1059608"/>
            </a:xfrm>
          </p:grpSpPr>
          <p:sp>
            <p:nvSpPr>
              <p:cNvPr id="71" name="Oval 70"/>
              <p:cNvSpPr/>
              <p:nvPr/>
            </p:nvSpPr>
            <p:spPr>
              <a:xfrm rot="95972">
                <a:off x="9167545" y="3278518"/>
                <a:ext cx="912941" cy="912941"/>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p:cNvCxnSpPr>
                <a:endCxn id="71" idx="1"/>
              </p:cNvCxnSpPr>
              <p:nvPr/>
            </p:nvCxnSpPr>
            <p:spPr>
              <a:xfrm rot="20406822" flipH="1">
                <a:off x="9262787" y="3131851"/>
                <a:ext cx="114376" cy="259772"/>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74" name="Straight Connector 73"/>
              <p:cNvCxnSpPr/>
              <p:nvPr/>
            </p:nvCxnSpPr>
            <p:spPr>
              <a:xfrm rot="20406822" flipH="1">
                <a:off x="9914412" y="3158892"/>
                <a:ext cx="109963" cy="249748"/>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grpSp>
          <p:nvGrpSpPr>
            <p:cNvPr id="76" name="Group 75"/>
            <p:cNvGrpSpPr/>
            <p:nvPr/>
          </p:nvGrpSpPr>
          <p:grpSpPr>
            <a:xfrm rot="227754">
              <a:off x="6875989" y="2900969"/>
              <a:ext cx="912941" cy="1011089"/>
              <a:chOff x="9167545" y="3180370"/>
              <a:chExt cx="912941" cy="1011089"/>
            </a:xfrm>
          </p:grpSpPr>
          <p:sp>
            <p:nvSpPr>
              <p:cNvPr id="77" name="Oval 76"/>
              <p:cNvSpPr/>
              <p:nvPr/>
            </p:nvSpPr>
            <p:spPr>
              <a:xfrm rot="95972">
                <a:off x="9167545" y="3278518"/>
                <a:ext cx="912941" cy="912941"/>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Connector 77"/>
              <p:cNvCxnSpPr>
                <a:endCxn id="77" idx="1"/>
              </p:cNvCxnSpPr>
              <p:nvPr/>
            </p:nvCxnSpPr>
            <p:spPr>
              <a:xfrm rot="21372246" flipH="1">
                <a:off x="9302989" y="3180370"/>
                <a:ext cx="22083" cy="222474"/>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83" name="Straight Connector 82"/>
              <p:cNvCxnSpPr/>
              <p:nvPr/>
            </p:nvCxnSpPr>
            <p:spPr>
              <a:xfrm rot="21372246" flipH="1">
                <a:off x="9953662" y="3218777"/>
                <a:ext cx="26332" cy="20522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cxnSp>
          <p:nvCxnSpPr>
            <p:cNvPr id="94" name="Straight Connector 93"/>
            <p:cNvCxnSpPr/>
            <p:nvPr/>
          </p:nvCxnSpPr>
          <p:spPr>
            <a:xfrm flipH="1">
              <a:off x="7038217" y="2651046"/>
              <a:ext cx="31094" cy="307063"/>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95" name="Straight Connector 94"/>
            <p:cNvCxnSpPr>
              <a:stCxn id="41" idx="7"/>
            </p:cNvCxnSpPr>
            <p:nvPr/>
          </p:nvCxnSpPr>
          <p:spPr>
            <a:xfrm>
              <a:off x="8877823" y="2848905"/>
              <a:ext cx="1172614" cy="120382"/>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cxnSp>
          <p:nvCxnSpPr>
            <p:cNvPr id="96" name="Straight Connector 95"/>
            <p:cNvCxnSpPr/>
            <p:nvPr/>
          </p:nvCxnSpPr>
          <p:spPr>
            <a:xfrm flipH="1">
              <a:off x="10007939" y="2963616"/>
              <a:ext cx="38367" cy="305447"/>
            </a:xfrm>
            <a:prstGeom prst="line">
              <a:avLst/>
            </a:prstGeom>
            <a:ln>
              <a:solidFill>
                <a:schemeClr val="tx1">
                  <a:lumMod val="95000"/>
                  <a:lumOff val="5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92662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 t="18007" r="69" b="7136"/>
          <a:stretch/>
        </p:blipFill>
        <p:spPr>
          <a:xfrm>
            <a:off x="-16779" y="0"/>
            <a:ext cx="12214371" cy="6862194"/>
          </a:xfrm>
        </p:spPr>
      </p:pic>
      <p:sp>
        <p:nvSpPr>
          <p:cNvPr id="11" name="Rectangle 10"/>
          <p:cNvSpPr/>
          <p:nvPr/>
        </p:nvSpPr>
        <p:spPr>
          <a:xfrm>
            <a:off x="-25167"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WHEELS</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10009" cy="533400"/>
          </a:xfrm>
        </p:spPr>
        <p:txBody>
          <a:bodyPr/>
          <a:lstStyle/>
          <a:p>
            <a:r>
              <a:rPr lang="en-US" dirty="0" smtClean="0">
                <a:solidFill>
                  <a:schemeClr val="bg1"/>
                </a:solidFill>
                <a:latin typeface="Roboto Th" pitchFamily="2" charset="0"/>
                <a:ea typeface="Roboto Th" pitchFamily="2" charset="0"/>
              </a:rPr>
              <a:t>3 </a:t>
            </a:r>
            <a:r>
              <a:rPr lang="en-US" b="1" dirty="0" smtClean="0">
                <a:solidFill>
                  <a:schemeClr val="bg1"/>
                </a:solidFill>
                <a:latin typeface="Roboto Th" pitchFamily="2" charset="0"/>
                <a:ea typeface="Roboto Th" pitchFamily="2" charset="0"/>
              </a:rPr>
              <a:t>independent</a:t>
            </a:r>
            <a:r>
              <a:rPr lang="en-US" dirty="0" smtClean="0">
                <a:solidFill>
                  <a:schemeClr val="bg1"/>
                </a:solidFill>
                <a:latin typeface="Roboto Th" pitchFamily="2" charset="0"/>
                <a:ea typeface="Roboto Th" pitchFamily="2" charset="0"/>
              </a:rPr>
              <a:t> wheels per side (six in total) increase traction. In other words, they provide better grip to the surface on rough terrain…</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LEGO, </a:t>
              </a:r>
              <a:r>
                <a:rPr lang="en-US" dirty="0">
                  <a:solidFill>
                    <a:schemeClr val="bg1"/>
                  </a:solidFill>
                  <a:latin typeface="Roboto Th" pitchFamily="2" charset="0"/>
                  <a:ea typeface="Roboto Th" pitchFamily="2" charset="0"/>
                </a:rPr>
                <a:t>56x26 Rubber Wheels</a:t>
              </a:r>
            </a:p>
          </p:txBody>
        </p:sp>
      </p:grpSp>
    </p:spTree>
    <p:extLst>
      <p:ext uri="{BB962C8B-B14F-4D97-AF65-F5344CB8AC3E}">
        <p14:creationId xmlns:p14="http://schemas.microsoft.com/office/powerpoint/2010/main" val="164417368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7" t="5846" r="-69" b="8768"/>
          <a:stretch/>
        </p:blipFill>
        <p:spPr>
          <a:xfrm>
            <a:off x="-25167" y="0"/>
            <a:ext cx="12205982" cy="6862194"/>
          </a:xfrm>
        </p:spPr>
      </p:pic>
      <p:sp>
        <p:nvSpPr>
          <p:cNvPr id="3" name="Rectangle 2"/>
          <p:cNvSpPr/>
          <p:nvPr/>
        </p:nvSpPr>
        <p:spPr>
          <a:xfrm>
            <a:off x="-25167"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WIRELESS CAMERA</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89522" cy="533400"/>
          </a:xfrm>
        </p:spPr>
        <p:txBody>
          <a:bodyPr/>
          <a:lstStyle/>
          <a:p>
            <a:r>
              <a:rPr lang="en-US" dirty="0" smtClean="0">
                <a:solidFill>
                  <a:schemeClr val="bg1"/>
                </a:solidFill>
                <a:latin typeface="Roboto Th" pitchFamily="2" charset="0"/>
                <a:ea typeface="Roboto Th" pitchFamily="2" charset="0"/>
              </a:rPr>
              <a:t>A wireless camera attached to the front of the vehicle serves as a vision provider for the remote operator and is capable of capturing frames of the environment.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923330"/>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a:t>
              </a:r>
              <a:r>
                <a:rPr lang="en-US" dirty="0" smtClean="0">
                  <a:solidFill>
                    <a:schemeClr val="bg1"/>
                  </a:solidFill>
                  <a:latin typeface="Roboto Th" pitchFamily="2" charset="0"/>
                  <a:ea typeface="Roboto Th" pitchFamily="2" charset="0"/>
                </a:rPr>
                <a:t> HAMY, C-200</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5V</a:t>
              </a:r>
            </a:p>
            <a:p>
              <a:r>
                <a:rPr lang="en-US" dirty="0" smtClean="0">
                  <a:solidFill>
                    <a:schemeClr val="accent2"/>
                  </a:solidFill>
                  <a:latin typeface="Roboto Th" pitchFamily="2" charset="0"/>
                  <a:ea typeface="Roboto Th" pitchFamily="2" charset="0"/>
                </a:rPr>
                <a:t>Operates Under:</a:t>
              </a:r>
              <a:r>
                <a:rPr lang="en-US" dirty="0" smtClean="0">
                  <a:solidFill>
                    <a:schemeClr val="bg1"/>
                  </a:solidFill>
                  <a:latin typeface="Roboto Th" pitchFamily="2" charset="0"/>
                  <a:ea typeface="Roboto Th" pitchFamily="2" charset="0"/>
                </a:rPr>
                <a:t> Controlling Device</a:t>
              </a:r>
              <a:endParaRPr lang="en-US" dirty="0">
                <a:solidFill>
                  <a:schemeClr val="bg1"/>
                </a:solidFill>
                <a:latin typeface="Roboto Th" pitchFamily="2" charset="0"/>
                <a:ea typeface="Roboto Th" pitchFamily="2" charset="0"/>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415" y="367018"/>
            <a:ext cx="3621248" cy="27159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957680"/>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8" t="779" r="68" b="24311"/>
          <a:stretch/>
        </p:blipFill>
        <p:spPr>
          <a:xfrm>
            <a:off x="-1" y="0"/>
            <a:ext cx="12197593" cy="6862194"/>
          </a:xfrm>
        </p:spPr>
      </p:pic>
      <p:sp>
        <p:nvSpPr>
          <p:cNvPr id="9" name="Rectangle 8"/>
          <p:cNvSpPr/>
          <p:nvPr/>
        </p:nvSpPr>
        <p:spPr>
          <a:xfrm>
            <a:off x="0"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smtClean="0">
                <a:solidFill>
                  <a:schemeClr val="accent2"/>
                </a:solidFill>
                <a:latin typeface="Roboto Thin" pitchFamily="2" charset="0"/>
                <a:ea typeface="Roboto Thin" pitchFamily="2" charset="0"/>
              </a:rPr>
              <a:t>MOTORS</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79583" cy="533400"/>
          </a:xfrm>
        </p:spPr>
        <p:txBody>
          <a:bodyPr/>
          <a:lstStyle/>
          <a:p>
            <a:r>
              <a:rPr lang="en-US" smtClean="0">
                <a:solidFill>
                  <a:schemeClr val="bg1"/>
                </a:solidFill>
                <a:latin typeface="Roboto Th" pitchFamily="2" charset="0"/>
                <a:ea typeface="Roboto Th" pitchFamily="2" charset="0"/>
              </a:rPr>
              <a:t>MP RAIR uses Modified Servo Motors rather than DC Motors for more torque at the cost of speed.</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Futaba, s3003 – Modified Mini Servo</a:t>
              </a:r>
            </a:p>
            <a:p>
              <a:r>
                <a:rPr lang="en-US" dirty="0" smtClean="0">
                  <a:solidFill>
                    <a:schemeClr val="accent2"/>
                  </a:solidFill>
                  <a:latin typeface="Roboto Th" pitchFamily="2" charset="0"/>
                  <a:ea typeface="Roboto Th" pitchFamily="2" charset="0"/>
                </a:rPr>
                <a:t>Operating Voltage:</a:t>
              </a:r>
              <a:r>
                <a:rPr lang="en-US" dirty="0" smtClean="0">
                  <a:solidFill>
                    <a:schemeClr val="bg1"/>
                  </a:solidFill>
                  <a:latin typeface="Roboto Th" pitchFamily="2" charset="0"/>
                  <a:ea typeface="Roboto Th" pitchFamily="2" charset="0"/>
                </a:rPr>
                <a:t> 9V</a:t>
              </a:r>
            </a:p>
            <a:p>
              <a:r>
                <a:rPr lang="en-US" dirty="0" smtClean="0">
                  <a:solidFill>
                    <a:schemeClr val="accent2"/>
                  </a:solidFill>
                  <a:latin typeface="Roboto Th" pitchFamily="2" charset="0"/>
                  <a:ea typeface="Roboto Th" pitchFamily="2" charset="0"/>
                </a:rPr>
                <a:t>Operates Under: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Commands</a:t>
              </a:r>
              <a:endParaRPr lang="en-US" dirty="0">
                <a:solidFill>
                  <a:schemeClr val="bg1"/>
                </a:solidFill>
                <a:latin typeface="Roboto Th" pitchFamily="2" charset="0"/>
                <a:ea typeface="Roboto Th" pitchFamily="2" charset="0"/>
              </a:endParaRPr>
            </a:p>
          </p:txBody>
        </p:sp>
      </p:grpSp>
      <p:pic>
        <p:nvPicPr>
          <p:cNvPr id="3" name="Picture 2"/>
          <p:cNvPicPr>
            <a:picLocks noChangeAspect="1"/>
          </p:cNvPicPr>
          <p:nvPr/>
        </p:nvPicPr>
        <p:blipFill rotWithShape="1">
          <a:blip r:embed="rId3"/>
          <a:srcRect r="54194"/>
          <a:stretch/>
        </p:blipFill>
        <p:spPr>
          <a:xfrm>
            <a:off x="302004" y="261372"/>
            <a:ext cx="1786855" cy="310478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3"/>
          <a:srcRect l="50525"/>
          <a:stretch/>
        </p:blipFill>
        <p:spPr>
          <a:xfrm>
            <a:off x="9974510" y="261372"/>
            <a:ext cx="1929970" cy="31047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1160696"/>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GPS</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06" t="20282" r="69" b="21604"/>
          <a:stretch/>
        </p:blipFill>
        <p:spPr>
          <a:xfrm>
            <a:off x="-1" y="0"/>
            <a:ext cx="12197593" cy="5330952"/>
          </a:xfrm>
        </p:spPr>
      </p:pic>
      <p:sp>
        <p:nvSpPr>
          <p:cNvPr id="4" name="Text Placeholder 3"/>
          <p:cNvSpPr>
            <a:spLocks noGrp="1"/>
          </p:cNvSpPr>
          <p:nvPr>
            <p:ph type="body" sz="half" idx="2"/>
          </p:nvPr>
        </p:nvSpPr>
        <p:spPr>
          <a:xfrm>
            <a:off x="633182" y="6148863"/>
            <a:ext cx="9229344" cy="533400"/>
          </a:xfrm>
        </p:spPr>
        <p:txBody>
          <a:bodyPr/>
          <a:lstStyle/>
          <a:p>
            <a:r>
              <a:rPr lang="en-US" dirty="0" smtClean="0">
                <a:solidFill>
                  <a:schemeClr val="bg1"/>
                </a:solidFill>
                <a:latin typeface="Roboto Th" pitchFamily="2" charset="0"/>
                <a:ea typeface="Roboto Th" pitchFamily="2" charset="0"/>
              </a:rPr>
              <a:t>A GPS Module is used for location and speed information.</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369332"/>
            </a:xfrm>
            <a:prstGeom prst="rect">
              <a:avLst/>
            </a:prstGeom>
            <a:noFill/>
          </p:spPr>
          <p:txBody>
            <a:bodyPr wrap="square" rtlCol="0">
              <a:spAutoFit/>
            </a:bodyPr>
            <a:lstStyle/>
            <a:p>
              <a:r>
                <a:rPr lang="en-US" dirty="0" smtClean="0">
                  <a:solidFill>
                    <a:schemeClr val="bg1"/>
                  </a:solidFill>
                  <a:latin typeface="Roboto Th" pitchFamily="2" charset="0"/>
                  <a:ea typeface="Roboto Th" pitchFamily="2" charset="0"/>
                </a:rPr>
                <a:t>[Name/Brand], [Model]</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770956657"/>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211" y="2592284"/>
            <a:ext cx="10772775" cy="1658198"/>
          </a:xfrm>
        </p:spPr>
        <p:txBody>
          <a:bodyPr/>
          <a:lstStyle/>
          <a:p>
            <a:pPr algn="ctr"/>
            <a:r>
              <a:rPr lang="en-US" dirty="0" smtClean="0">
                <a:solidFill>
                  <a:schemeClr val="accent2"/>
                </a:solidFill>
                <a:latin typeface="Roboto Thin" pitchFamily="2" charset="0"/>
                <a:ea typeface="Roboto Thin" pitchFamily="2" charset="0"/>
              </a:rPr>
              <a:t>Bosnia and Herzegovina…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211921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9021" r="31787"/>
          <a:stretch/>
        </p:blipFill>
        <p:spPr>
          <a:xfrm rot="16200000">
            <a:off x="2091655" y="-3243744"/>
            <a:ext cx="8005893" cy="12205984"/>
          </a:xfrm>
        </p:spPr>
      </p:pic>
      <p:sp>
        <p:nvSpPr>
          <p:cNvPr id="10" name="Rectangle 9"/>
          <p:cNvSpPr/>
          <p:nvPr/>
        </p:nvSpPr>
        <p:spPr>
          <a:xfrm>
            <a:off x="0"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WIRELESS COMMUNICATION</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99462" cy="533400"/>
          </a:xfrm>
        </p:spPr>
        <p:txBody>
          <a:bodyPr/>
          <a:lstStyle/>
          <a:p>
            <a:r>
              <a:rPr lang="en-US" dirty="0" smtClean="0">
                <a:solidFill>
                  <a:schemeClr val="bg1"/>
                </a:solidFill>
                <a:latin typeface="Roboto Th" pitchFamily="2" charset="0"/>
                <a:ea typeface="Roboto Th" pitchFamily="2" charset="0"/>
              </a:rPr>
              <a:t>Wireless Communication is handled by a Bluetooth module connected to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195863"/>
            <a:chOff x="7802217" y="5486400"/>
            <a:chExt cx="4234070" cy="1195863"/>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smtClean="0">
                  <a:solidFill>
                    <a:schemeClr val="bg1"/>
                  </a:solidFill>
                  <a:latin typeface="Roboto Th" pitchFamily="2" charset="0"/>
                  <a:ea typeface="Roboto Th" pitchFamily="2" charset="0"/>
                </a:rPr>
                <a:t>JY-MCU</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5V</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683339365"/>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PCB</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4312" r="4312"/>
          <a:stretch>
            <a:fillRect/>
          </a:stretch>
        </p:blipFill>
        <p:spPr/>
      </p:pic>
      <p:sp>
        <p:nvSpPr>
          <p:cNvPr id="4" name="Text Placeholder 3"/>
          <p:cNvSpPr>
            <a:spLocks noGrp="1"/>
          </p:cNvSpPr>
          <p:nvPr>
            <p:ph type="body" sz="half" idx="2"/>
          </p:nvPr>
        </p:nvSpPr>
        <p:spPr>
          <a:xfrm>
            <a:off x="633182" y="6148863"/>
            <a:ext cx="7099462" cy="533400"/>
          </a:xfrm>
        </p:spPr>
        <p:txBody>
          <a:bodyPr>
            <a:normAutofit fontScale="92500"/>
          </a:bodyPr>
          <a:lstStyle/>
          <a:p>
            <a:r>
              <a:rPr lang="en-US" dirty="0" smtClean="0">
                <a:solidFill>
                  <a:schemeClr val="bg1"/>
                </a:solidFill>
                <a:latin typeface="Roboto Th" pitchFamily="2" charset="0"/>
                <a:ea typeface="Roboto Th" pitchFamily="2" charset="0"/>
              </a:rPr>
              <a:t>The Printed Circuit Board (PCB) is the component that holds all these components together in a tidy, organized way providing the necessary wiring with each other and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err="1" smtClean="0">
                  <a:solidFill>
                    <a:schemeClr val="bg1"/>
                  </a:solidFill>
                  <a:latin typeface="Roboto Th" pitchFamily="2" charset="0"/>
                  <a:ea typeface="Roboto Th" pitchFamily="2" charset="0"/>
                </a:rPr>
                <a:t>Seeedstudio</a:t>
              </a:r>
              <a:r>
                <a:rPr lang="en-US" dirty="0" smtClean="0">
                  <a:solidFill>
                    <a:schemeClr val="bg1"/>
                  </a:solidFill>
                  <a:latin typeface="Roboto Th" pitchFamily="2" charset="0"/>
                  <a:ea typeface="Roboto Th" pitchFamily="2" charset="0"/>
                </a:rPr>
                <a:t> Fusion PCB</a:t>
              </a:r>
            </a:p>
            <a:p>
              <a:r>
                <a:rPr lang="en-US" dirty="0" smtClean="0">
                  <a:solidFill>
                    <a:schemeClr val="accent2"/>
                  </a:solidFill>
                  <a:latin typeface="Roboto Th" pitchFamily="2" charset="0"/>
                  <a:ea typeface="Roboto Th" pitchFamily="2" charset="0"/>
                </a:rPr>
                <a:t>Designed in: </a:t>
              </a:r>
              <a:r>
                <a:rPr lang="en-US" dirty="0" smtClean="0">
                  <a:solidFill>
                    <a:schemeClr val="bg1"/>
                  </a:solidFill>
                  <a:latin typeface="Roboto Th" pitchFamily="2" charset="0"/>
                  <a:ea typeface="Roboto Th" pitchFamily="2" charset="0"/>
                </a:rPr>
                <a:t>Eagle CAD</a:t>
              </a:r>
            </a:p>
            <a:p>
              <a:r>
                <a:rPr lang="en-US" dirty="0" smtClean="0">
                  <a:solidFill>
                    <a:schemeClr val="bg1"/>
                  </a:solidFill>
                  <a:latin typeface="Roboto Th" pitchFamily="2" charset="0"/>
                  <a:ea typeface="Roboto Th" pitchFamily="2" charset="0"/>
                </a:rPr>
                <a:t>Made in China</a:t>
              </a:r>
            </a:p>
            <a:p>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1116973508"/>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96563" y="230659"/>
            <a:ext cx="5544065" cy="461665"/>
          </a:xfrm>
          <a:prstGeom prst="rect">
            <a:avLst/>
          </a:prstGeom>
          <a:noFill/>
        </p:spPr>
        <p:txBody>
          <a:bodyPr wrap="square" rtlCol="0">
            <a:spAutoFit/>
          </a:bodyPr>
          <a:lstStyle/>
          <a:p>
            <a:r>
              <a:rPr lang="en-US" sz="2400" dirty="0" smtClean="0">
                <a:solidFill>
                  <a:schemeClr val="accent2"/>
                </a:solidFill>
                <a:latin typeface="Roboto Thin" pitchFamily="2" charset="0"/>
                <a:ea typeface="Roboto Thin" pitchFamily="2" charset="0"/>
              </a:rPr>
              <a:t>PERFBOARD</a:t>
            </a:r>
            <a:endParaRPr lang="en-US" sz="2400" dirty="0">
              <a:solidFill>
                <a:schemeClr val="accent2"/>
              </a:solidFill>
              <a:latin typeface="Roboto Thin" pitchFamily="2" charset="0"/>
              <a:ea typeface="Roboto Thin" pitchFamily="2" charset="0"/>
            </a:endParaRPr>
          </a:p>
        </p:txBody>
      </p:sp>
      <p:sp>
        <p:nvSpPr>
          <p:cNvPr id="9" name="TextBox 8"/>
          <p:cNvSpPr txBox="1"/>
          <p:nvPr/>
        </p:nvSpPr>
        <p:spPr>
          <a:xfrm>
            <a:off x="6540409" y="230658"/>
            <a:ext cx="5544065" cy="461665"/>
          </a:xfrm>
          <a:prstGeom prst="rect">
            <a:avLst/>
          </a:prstGeom>
          <a:noFill/>
        </p:spPr>
        <p:txBody>
          <a:bodyPr wrap="square" rtlCol="0">
            <a:spAutoFit/>
          </a:bodyPr>
          <a:lstStyle/>
          <a:p>
            <a:r>
              <a:rPr lang="en-US" sz="2400" dirty="0" smtClean="0">
                <a:solidFill>
                  <a:schemeClr val="tx1">
                    <a:lumMod val="75000"/>
                    <a:lumOff val="25000"/>
                  </a:schemeClr>
                </a:solidFill>
                <a:latin typeface="Roboto Thin" pitchFamily="2" charset="0"/>
                <a:ea typeface="Roboto Thin" pitchFamily="2" charset="0"/>
              </a:rPr>
              <a:t>PCB (Printed Circuit Board)</a:t>
            </a:r>
            <a:endParaRPr lang="en-US" sz="2400" dirty="0">
              <a:solidFill>
                <a:schemeClr val="tx1">
                  <a:lumMod val="75000"/>
                  <a:lumOff val="25000"/>
                </a:schemeClr>
              </a:solidFill>
              <a:latin typeface="Roboto Thin" pitchFamily="2" charset="0"/>
              <a:ea typeface="Roboto Thin" pitchFamily="2" charset="0"/>
            </a:endParaRPr>
          </a:p>
        </p:txBody>
      </p:sp>
      <p:sp>
        <p:nvSpPr>
          <p:cNvPr id="92" name="TextBox 91"/>
          <p:cNvSpPr txBox="1"/>
          <p:nvPr/>
        </p:nvSpPr>
        <p:spPr>
          <a:xfrm>
            <a:off x="349773" y="5443063"/>
            <a:ext cx="5490855" cy="646331"/>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WIRES HANG AROUND AND THERE’RE A LOT OF MISCONNECTIONS ON SOLDER POINTS.</a:t>
            </a:r>
            <a:endParaRPr lang="en-US" dirty="0">
              <a:solidFill>
                <a:schemeClr val="accent2"/>
              </a:solidFill>
              <a:latin typeface="Roboto Th" pitchFamily="2" charset="0"/>
              <a:ea typeface="Roboto Th" pitchFamily="2" charset="0"/>
            </a:endParaRPr>
          </a:p>
        </p:txBody>
      </p:sp>
      <p:sp>
        <p:nvSpPr>
          <p:cNvPr id="93" name="TextBox 92"/>
          <p:cNvSpPr txBox="1"/>
          <p:nvPr/>
        </p:nvSpPr>
        <p:spPr>
          <a:xfrm>
            <a:off x="6398572" y="5413054"/>
            <a:ext cx="5490855" cy="1200329"/>
          </a:xfrm>
          <a:prstGeom prst="rect">
            <a:avLst/>
          </a:prstGeom>
          <a:noFill/>
        </p:spPr>
        <p:txBody>
          <a:bodyPr wrap="square" rtlCol="0">
            <a:spAutoFit/>
          </a:bodyPr>
          <a:lstStyle/>
          <a:p>
            <a:r>
              <a:rPr lang="en-US" dirty="0" smtClean="0">
                <a:latin typeface="Roboto Th" pitchFamily="2" charset="0"/>
                <a:ea typeface="Roboto Th" pitchFamily="2" charset="0"/>
              </a:rPr>
              <a:t>WIRES RUN THROUGH THE BOARD. THUS, AVOIDING UNORGANIZED WIRES HANGING AROUND. AND SINCE IN IS FACROTY PRODUCTION THE SOLDER POINTS ARE PERFECT.</a:t>
            </a:r>
            <a:endParaRPr lang="en-US" dirty="0">
              <a:latin typeface="Roboto Th" pitchFamily="2" charset="0"/>
              <a:ea typeface="Roboto Th"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4669">
            <a:off x="2401728" y="2561035"/>
            <a:ext cx="3489820" cy="2617365"/>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07940">
            <a:off x="440781" y="813731"/>
            <a:ext cx="3657907" cy="274343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591" y="950985"/>
            <a:ext cx="2183429" cy="244747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865694" y="763201"/>
            <a:ext cx="2965034" cy="334060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7908" y="2965583"/>
            <a:ext cx="5514091" cy="2199450"/>
          </a:xfrm>
          <a:prstGeom prst="rect">
            <a:avLst/>
          </a:prstGeom>
          <a:ln>
            <a:noFill/>
          </a:ln>
          <a:effectLst>
            <a:outerShdw blurRad="292100" dist="139700" dir="2700000" algn="tl" rotWithShape="0">
              <a:srgbClr val="333333">
                <a:alpha val="65000"/>
              </a:srgbClr>
            </a:outerShdw>
          </a:effectLst>
        </p:spPr>
      </p:pic>
      <p:cxnSp>
        <p:nvCxnSpPr>
          <p:cNvPr id="11" name="Straight Connector 10"/>
          <p:cNvCxnSpPr/>
          <p:nvPr/>
        </p:nvCxnSpPr>
        <p:spPr>
          <a:xfrm>
            <a:off x="296562" y="5536096"/>
            <a:ext cx="0" cy="43732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88633" y="5526157"/>
            <a:ext cx="0" cy="98397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4701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PCB</a:t>
            </a:r>
            <a:endParaRPr lang="en-US" dirty="0">
              <a:solidFill>
                <a:schemeClr val="accent2"/>
              </a:solidFill>
              <a:latin typeface="Roboto Thin" pitchFamily="2" charset="0"/>
              <a:ea typeface="Roboto Thin" pitchFamily="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4312" r="4312"/>
          <a:stretch>
            <a:fillRect/>
          </a:stretch>
        </p:blipFill>
        <p:spPr/>
      </p:pic>
      <p:sp>
        <p:nvSpPr>
          <p:cNvPr id="4" name="Text Placeholder 3"/>
          <p:cNvSpPr>
            <a:spLocks noGrp="1"/>
          </p:cNvSpPr>
          <p:nvPr>
            <p:ph type="body" sz="half" idx="2"/>
          </p:nvPr>
        </p:nvSpPr>
        <p:spPr>
          <a:xfrm>
            <a:off x="633182" y="6148863"/>
            <a:ext cx="7099462" cy="533400"/>
          </a:xfrm>
        </p:spPr>
        <p:txBody>
          <a:bodyPr>
            <a:normAutofit fontScale="92500"/>
          </a:bodyPr>
          <a:lstStyle/>
          <a:p>
            <a:r>
              <a:rPr lang="en-US" dirty="0" smtClean="0">
                <a:solidFill>
                  <a:schemeClr val="bg1"/>
                </a:solidFill>
                <a:latin typeface="Roboto Th" pitchFamily="2" charset="0"/>
                <a:ea typeface="Roboto Th" pitchFamily="2" charset="0"/>
              </a:rPr>
              <a:t>The Printed Circuit Board (PCB) is the component that holds all these components together in a tidy, organized way providing the necessary wiring with each other and </a:t>
            </a:r>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 </a:t>
              </a:r>
              <a:r>
                <a:rPr lang="en-US" dirty="0" err="1" smtClean="0">
                  <a:solidFill>
                    <a:schemeClr val="bg1"/>
                  </a:solidFill>
                  <a:latin typeface="Roboto Th" pitchFamily="2" charset="0"/>
                  <a:ea typeface="Roboto Th" pitchFamily="2" charset="0"/>
                </a:rPr>
                <a:t>Seeedstudio</a:t>
              </a:r>
              <a:r>
                <a:rPr lang="en-US" dirty="0" smtClean="0">
                  <a:solidFill>
                    <a:schemeClr val="bg1"/>
                  </a:solidFill>
                  <a:latin typeface="Roboto Th" pitchFamily="2" charset="0"/>
                  <a:ea typeface="Roboto Th" pitchFamily="2" charset="0"/>
                </a:rPr>
                <a:t> Fusion PCB</a:t>
              </a:r>
            </a:p>
            <a:p>
              <a:r>
                <a:rPr lang="en-US" dirty="0" smtClean="0">
                  <a:solidFill>
                    <a:schemeClr val="accent2"/>
                  </a:solidFill>
                  <a:latin typeface="Roboto Th" pitchFamily="2" charset="0"/>
                  <a:ea typeface="Roboto Th" pitchFamily="2" charset="0"/>
                </a:rPr>
                <a:t>Designed in: </a:t>
              </a:r>
              <a:r>
                <a:rPr lang="en-US" dirty="0" smtClean="0">
                  <a:solidFill>
                    <a:schemeClr val="bg1"/>
                  </a:solidFill>
                  <a:latin typeface="Roboto Th" pitchFamily="2" charset="0"/>
                  <a:ea typeface="Roboto Th" pitchFamily="2" charset="0"/>
                </a:rPr>
                <a:t>Eagle CAD</a:t>
              </a:r>
            </a:p>
            <a:p>
              <a:r>
                <a:rPr lang="en-US" dirty="0" smtClean="0">
                  <a:solidFill>
                    <a:schemeClr val="bg1"/>
                  </a:solidFill>
                  <a:latin typeface="Roboto Th" pitchFamily="2" charset="0"/>
                  <a:ea typeface="Roboto Th" pitchFamily="2" charset="0"/>
                </a:rPr>
                <a:t>Made in China</a:t>
              </a:r>
            </a:p>
            <a:p>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326363770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8" t="19387" r="1" b="5366"/>
          <a:stretch/>
        </p:blipFill>
        <p:spPr>
          <a:xfrm>
            <a:off x="-1" y="0"/>
            <a:ext cx="12180815" cy="6878972"/>
          </a:xfrm>
        </p:spPr>
      </p:pic>
      <p:sp>
        <p:nvSpPr>
          <p:cNvPr id="9" name="Rectangle 8"/>
          <p:cNvSpPr/>
          <p:nvPr/>
        </p:nvSpPr>
        <p:spPr>
          <a:xfrm>
            <a:off x="0" y="5352176"/>
            <a:ext cx="12217167" cy="151001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182" y="5609654"/>
            <a:ext cx="10780776" cy="613283"/>
          </a:xfrm>
        </p:spPr>
        <p:txBody>
          <a:bodyPr/>
          <a:lstStyle/>
          <a:p>
            <a:r>
              <a:rPr lang="en-US" dirty="0" smtClean="0">
                <a:solidFill>
                  <a:schemeClr val="accent2"/>
                </a:solidFill>
                <a:latin typeface="Roboto Thin" pitchFamily="2" charset="0"/>
                <a:ea typeface="Roboto Thin" pitchFamily="2" charset="0"/>
              </a:rPr>
              <a:t>THE BRAIN – ARDUINO </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633182" y="6148863"/>
            <a:ext cx="7099462" cy="533400"/>
          </a:xfrm>
        </p:spPr>
        <p:txBody>
          <a:bodyPr/>
          <a:lstStyle/>
          <a:p>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is so called “the brain” of MP RAIR. It gets components work in harmony. It’s the thing that does the calculations and acts accordingly when necessary.</a:t>
            </a:r>
            <a:endParaRPr lang="en-US" dirty="0">
              <a:solidFill>
                <a:schemeClr val="bg1"/>
              </a:solidFill>
              <a:latin typeface="Roboto Th" pitchFamily="2" charset="0"/>
              <a:ea typeface="Roboto Th" pitchFamily="2" charset="0"/>
            </a:endParaRPr>
          </a:p>
        </p:txBody>
      </p:sp>
      <p:grpSp>
        <p:nvGrpSpPr>
          <p:cNvPr id="6" name="Group 5"/>
          <p:cNvGrpSpPr/>
          <p:nvPr/>
        </p:nvGrpSpPr>
        <p:grpSpPr>
          <a:xfrm>
            <a:off x="7802217" y="5486400"/>
            <a:ext cx="4234070" cy="1200329"/>
            <a:chOff x="7802217" y="5486400"/>
            <a:chExt cx="4234070" cy="1200329"/>
          </a:xfrm>
        </p:grpSpPr>
        <p:cxnSp>
          <p:nvCxnSpPr>
            <p:cNvPr id="7" name="Straight Connector 6"/>
            <p:cNvCxnSpPr/>
            <p:nvPr/>
          </p:nvCxnSpPr>
          <p:spPr>
            <a:xfrm>
              <a:off x="7802217" y="5486400"/>
              <a:ext cx="0" cy="11958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71791" y="5486400"/>
              <a:ext cx="4164496" cy="1200329"/>
            </a:xfrm>
            <a:prstGeom prst="rect">
              <a:avLst/>
            </a:prstGeom>
            <a:noFill/>
          </p:spPr>
          <p:txBody>
            <a:bodyPr wrap="square" rtlCol="0">
              <a:spAutoFit/>
            </a:bodyPr>
            <a:lstStyle/>
            <a:p>
              <a:r>
                <a:rPr lang="en-US" dirty="0" smtClean="0">
                  <a:solidFill>
                    <a:schemeClr val="accent2"/>
                  </a:solidFill>
                  <a:latin typeface="Roboto Th" pitchFamily="2" charset="0"/>
                  <a:ea typeface="Roboto Th" pitchFamily="2" charset="0"/>
                </a:rPr>
                <a:t>Product:</a:t>
              </a:r>
              <a:r>
                <a:rPr lang="en-US" dirty="0" smtClean="0">
                  <a:solidFill>
                    <a:schemeClr val="bg1"/>
                  </a:solidFill>
                  <a:latin typeface="Roboto Th" pitchFamily="2" charset="0"/>
                  <a:ea typeface="Roboto Th" pitchFamily="2" charset="0"/>
                </a:rPr>
                <a:t> </a:t>
              </a:r>
              <a:r>
                <a:rPr lang="en-US" dirty="0" err="1" smtClean="0">
                  <a:solidFill>
                    <a:schemeClr val="bg1"/>
                  </a:solidFill>
                  <a:latin typeface="Roboto Th" pitchFamily="2" charset="0"/>
                  <a:ea typeface="Roboto Th" pitchFamily="2" charset="0"/>
                </a:rPr>
                <a:t>Funduino</a:t>
              </a:r>
              <a:r>
                <a:rPr lang="en-US" dirty="0" smtClean="0">
                  <a:solidFill>
                    <a:schemeClr val="bg1"/>
                  </a:solidFill>
                  <a:latin typeface="Roboto Th" pitchFamily="2" charset="0"/>
                  <a:ea typeface="Roboto Th" pitchFamily="2" charset="0"/>
                </a:rPr>
                <a:t>, Mega</a:t>
              </a:r>
            </a:p>
            <a:p>
              <a:r>
                <a:rPr lang="en-US" dirty="0" smtClean="0">
                  <a:solidFill>
                    <a:schemeClr val="accent2"/>
                  </a:solidFill>
                  <a:latin typeface="Roboto Th" pitchFamily="2" charset="0"/>
                  <a:ea typeface="Roboto Th" pitchFamily="2" charset="0"/>
                </a:rPr>
                <a:t>Microcontroller Chip:</a:t>
              </a:r>
              <a:r>
                <a:rPr lang="en-US" dirty="0" smtClean="0">
                  <a:solidFill>
                    <a:schemeClr val="bg1"/>
                  </a:solidFill>
                  <a:latin typeface="Roboto Th" pitchFamily="2" charset="0"/>
                  <a:ea typeface="Roboto Th" pitchFamily="2" charset="0"/>
                </a:rPr>
                <a:t> </a:t>
              </a:r>
              <a:r>
                <a:rPr lang="en-US" dirty="0" err="1" smtClean="0">
                  <a:solidFill>
                    <a:schemeClr val="bg1"/>
                  </a:solidFill>
                  <a:latin typeface="Roboto Th" pitchFamily="2" charset="0"/>
                  <a:ea typeface="Roboto Th" pitchFamily="2" charset="0"/>
                </a:rPr>
                <a:t>ATmega</a:t>
              </a:r>
              <a:r>
                <a:rPr lang="en-US" dirty="0" smtClean="0">
                  <a:solidFill>
                    <a:schemeClr val="bg1"/>
                  </a:solidFill>
                  <a:latin typeface="Roboto Th" pitchFamily="2" charset="0"/>
                  <a:ea typeface="Roboto Th" pitchFamily="2" charset="0"/>
                </a:rPr>
                <a:t> 2560</a:t>
              </a:r>
            </a:p>
            <a:p>
              <a:r>
                <a:rPr lang="en-US" dirty="0" smtClean="0">
                  <a:solidFill>
                    <a:schemeClr val="accent2"/>
                  </a:solidFill>
                  <a:latin typeface="Roboto Th" pitchFamily="2" charset="0"/>
                  <a:ea typeface="Roboto Th" pitchFamily="2" charset="0"/>
                </a:rPr>
                <a:t>Language: </a:t>
              </a:r>
              <a:r>
                <a:rPr lang="en-US" dirty="0" smtClean="0">
                  <a:solidFill>
                    <a:schemeClr val="bg1"/>
                  </a:solidFill>
                  <a:latin typeface="Roboto Th" pitchFamily="2" charset="0"/>
                  <a:ea typeface="Roboto Th" pitchFamily="2" charset="0"/>
                </a:rPr>
                <a:t>C</a:t>
              </a:r>
            </a:p>
            <a:p>
              <a:r>
                <a:rPr lang="en-US" dirty="0" smtClean="0">
                  <a:solidFill>
                    <a:schemeClr val="accent2"/>
                  </a:solidFill>
                  <a:latin typeface="Roboto Th" pitchFamily="2" charset="0"/>
                  <a:ea typeface="Roboto Th" pitchFamily="2" charset="0"/>
                </a:rPr>
                <a:t>Operating Voltage: </a:t>
              </a:r>
              <a:r>
                <a:rPr lang="en-US" dirty="0" smtClean="0">
                  <a:solidFill>
                    <a:schemeClr val="bg1"/>
                  </a:solidFill>
                  <a:latin typeface="Roboto Th" pitchFamily="2" charset="0"/>
                  <a:ea typeface="Roboto Th" pitchFamily="2" charset="0"/>
                </a:rPr>
                <a:t>5V</a:t>
              </a:r>
              <a:endParaRPr lang="en-US" dirty="0">
                <a:solidFill>
                  <a:schemeClr val="bg1"/>
                </a:solidFill>
                <a:latin typeface="Roboto Th" pitchFamily="2" charset="0"/>
                <a:ea typeface="Roboto Th" pitchFamily="2" charset="0"/>
              </a:endParaRPr>
            </a:p>
          </p:txBody>
        </p:sp>
      </p:grpSp>
    </p:spTree>
    <p:extLst>
      <p:ext uri="{BB962C8B-B14F-4D97-AF65-F5344CB8AC3E}">
        <p14:creationId xmlns:p14="http://schemas.microsoft.com/office/powerpoint/2010/main" val="4274501391"/>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479259" y="0"/>
            <a:ext cx="10712741" cy="6873887"/>
          </a:xfrm>
        </p:spPr>
      </p:pic>
      <p:sp>
        <p:nvSpPr>
          <p:cNvPr id="2" name="Title 1"/>
          <p:cNvSpPr>
            <a:spLocks noGrp="1"/>
          </p:cNvSpPr>
          <p:nvPr>
            <p:ph type="title"/>
          </p:nvPr>
        </p:nvSpPr>
        <p:spPr>
          <a:xfrm rot="16200000">
            <a:off x="-687291" y="4706223"/>
            <a:ext cx="2873416" cy="901818"/>
          </a:xfrm>
        </p:spPr>
        <p:txBody>
          <a:bodyPr anchor="ctr"/>
          <a:lstStyle/>
          <a:p>
            <a:r>
              <a:rPr lang="en-US" dirty="0" smtClean="0">
                <a:solidFill>
                  <a:schemeClr val="accent2"/>
                </a:solidFill>
                <a:latin typeface="Roboto Thin" pitchFamily="2" charset="0"/>
                <a:ea typeface="Roboto Thin" pitchFamily="2" charset="0"/>
              </a:rPr>
              <a:t>SCHEMATICS</a:t>
            </a:r>
            <a:endParaRPr lang="en-US" dirty="0">
              <a:solidFill>
                <a:schemeClr val="accent2"/>
              </a:solidFill>
              <a:latin typeface="Roboto Thin" pitchFamily="2" charset="0"/>
              <a:ea typeface="Roboto Thin"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08" y="176169"/>
            <a:ext cx="1614182" cy="2243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262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04" y="203615"/>
            <a:ext cx="10780776" cy="901818"/>
          </a:xfrm>
        </p:spPr>
        <p:txBody>
          <a:bodyPr anchor="ctr"/>
          <a:lstStyle/>
          <a:p>
            <a:r>
              <a:rPr lang="en-US" dirty="0" smtClean="0">
                <a:solidFill>
                  <a:schemeClr val="accent2"/>
                </a:solidFill>
                <a:latin typeface="Roboto Thin" pitchFamily="2" charset="0"/>
                <a:ea typeface="Roboto Thin" pitchFamily="2" charset="0"/>
              </a:rPr>
              <a:t>PROGRAMMING LANGUAGES</a:t>
            </a:r>
            <a:endParaRPr lang="en-US" dirty="0">
              <a:solidFill>
                <a:schemeClr val="accent2"/>
              </a:solidFill>
              <a:latin typeface="Roboto Thin" pitchFamily="2" charset="0"/>
              <a:ea typeface="Roboto Thin" pitchFamily="2"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0294"/>
          <a:stretch/>
        </p:blipFill>
        <p:spPr>
          <a:xfrm>
            <a:off x="893971" y="1262270"/>
            <a:ext cx="3132745" cy="400567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55"/>
          <a:stretch/>
        </p:blipFill>
        <p:spPr>
          <a:xfrm>
            <a:off x="4801420" y="1262270"/>
            <a:ext cx="3308394" cy="4005676"/>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875419" y="5394966"/>
            <a:ext cx="3151297" cy="90181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2800" dirty="0" smtClean="0">
                <a:solidFill>
                  <a:schemeClr val="accent2"/>
                </a:solidFill>
                <a:latin typeface="Roboto Thin" pitchFamily="2" charset="0"/>
                <a:ea typeface="Roboto Thin" pitchFamily="2" charset="0"/>
              </a:rPr>
              <a:t>VISUAL STUDIO 12 - C# </a:t>
            </a:r>
            <a:endParaRPr lang="en-US" sz="2800" dirty="0">
              <a:solidFill>
                <a:schemeClr val="accent2"/>
              </a:solidFill>
              <a:latin typeface="Roboto Thin" pitchFamily="2" charset="0"/>
              <a:ea typeface="Roboto Thin" pitchFamily="2" charset="0"/>
            </a:endParaRPr>
          </a:p>
        </p:txBody>
      </p:sp>
      <p:sp>
        <p:nvSpPr>
          <p:cNvPr id="8" name="Title 1"/>
          <p:cNvSpPr txBox="1">
            <a:spLocks/>
          </p:cNvSpPr>
          <p:nvPr/>
        </p:nvSpPr>
        <p:spPr>
          <a:xfrm>
            <a:off x="4813821" y="5226001"/>
            <a:ext cx="3340281" cy="90181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2800" dirty="0" smtClean="0">
                <a:solidFill>
                  <a:schemeClr val="accent2"/>
                </a:solidFill>
                <a:latin typeface="Roboto Thin" pitchFamily="2" charset="0"/>
                <a:ea typeface="Roboto Thin" pitchFamily="2" charset="0"/>
              </a:rPr>
              <a:t>ARDUINO IDE - C</a:t>
            </a:r>
            <a:endParaRPr lang="en-US" sz="2800" dirty="0">
              <a:solidFill>
                <a:schemeClr val="accent2"/>
              </a:solidFill>
              <a:latin typeface="Roboto Thin" pitchFamily="2" charset="0"/>
              <a:ea typeface="Roboto Thin" pitchFamily="2"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9100" t="836" r="15451" b="-836"/>
          <a:stretch/>
        </p:blipFill>
        <p:spPr>
          <a:xfrm>
            <a:off x="8590327" y="1258349"/>
            <a:ext cx="3279154" cy="4018326"/>
          </a:xfrm>
          <a:prstGeom prst="rect">
            <a:avLst/>
          </a:prstGeom>
          <a:ln>
            <a:noFill/>
          </a:ln>
          <a:effectLst>
            <a:outerShdw blurRad="292100" dist="139700" dir="2700000" algn="tl" rotWithShape="0">
              <a:srgbClr val="333333">
                <a:alpha val="65000"/>
              </a:srgbClr>
            </a:outerShdw>
          </a:effectLst>
        </p:spPr>
      </p:pic>
      <p:sp>
        <p:nvSpPr>
          <p:cNvPr id="10" name="Title 1"/>
          <p:cNvSpPr txBox="1">
            <a:spLocks/>
          </p:cNvSpPr>
          <p:nvPr/>
        </p:nvSpPr>
        <p:spPr>
          <a:xfrm>
            <a:off x="8529199" y="5394966"/>
            <a:ext cx="3340281" cy="90181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200" b="0" kern="1200" spc="-120" baseline="0">
                <a:solidFill>
                  <a:srgbClr val="FFFFFF"/>
                </a:solidFill>
                <a:latin typeface="+mj-lt"/>
                <a:ea typeface="+mj-ea"/>
                <a:cs typeface="+mj-cs"/>
              </a:defRPr>
            </a:lvl1pPr>
          </a:lstStyle>
          <a:p>
            <a:r>
              <a:rPr lang="en-US" sz="2800" dirty="0" smtClean="0">
                <a:solidFill>
                  <a:schemeClr val="accent2"/>
                </a:solidFill>
                <a:latin typeface="Roboto Thin" pitchFamily="2" charset="0"/>
                <a:ea typeface="Roboto Thin" pitchFamily="2" charset="0"/>
              </a:rPr>
              <a:t>ECLIPSE – </a:t>
            </a:r>
            <a:r>
              <a:rPr lang="en-US" sz="2800" dirty="0" smtClean="0">
                <a:solidFill>
                  <a:schemeClr val="accent2"/>
                </a:solidFill>
                <a:latin typeface="Roboto Thin" pitchFamily="2" charset="0"/>
                <a:ea typeface="Roboto Thin" pitchFamily="2" charset="0"/>
              </a:rPr>
              <a:t>JAVA FOR ANDROID</a:t>
            </a:r>
            <a:endParaRPr lang="en-US" sz="2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70138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p:cNvSpPr/>
          <p:nvPr/>
        </p:nvSpPr>
        <p:spPr>
          <a:xfrm>
            <a:off x="5319197" y="3673605"/>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Roboto" pitchFamily="2" charset="0"/>
                <a:ea typeface="Roboto" pitchFamily="2" charset="0"/>
              </a:rPr>
              <a:t>Arduino</a:t>
            </a:r>
            <a:r>
              <a:rPr lang="en-US" sz="1600" dirty="0" smtClean="0">
                <a:solidFill>
                  <a:schemeClr val="tx1"/>
                </a:solidFill>
                <a:latin typeface="Roboto" pitchFamily="2" charset="0"/>
                <a:ea typeface="Roboto" pitchFamily="2" charset="0"/>
              </a:rPr>
              <a:t> Mega</a:t>
            </a:r>
            <a:endParaRPr lang="en-US" sz="1600" dirty="0">
              <a:solidFill>
                <a:schemeClr val="tx1"/>
              </a:solidFill>
              <a:latin typeface="Roboto" pitchFamily="2" charset="0"/>
              <a:ea typeface="Roboto" pitchFamily="2" charset="0"/>
            </a:endParaRPr>
          </a:p>
        </p:txBody>
      </p:sp>
      <p:sp>
        <p:nvSpPr>
          <p:cNvPr id="6" name="Rectangle 5"/>
          <p:cNvSpPr/>
          <p:nvPr/>
        </p:nvSpPr>
        <p:spPr>
          <a:xfrm>
            <a:off x="466586" y="1848118"/>
            <a:ext cx="1663148"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Roboto" pitchFamily="2" charset="0"/>
                <a:ea typeface="Roboto" pitchFamily="2" charset="0"/>
              </a:rPr>
              <a:t>Metal Detector</a:t>
            </a:r>
            <a:endParaRPr lang="en-US" sz="1600" dirty="0">
              <a:solidFill>
                <a:schemeClr val="tx1"/>
              </a:solidFill>
              <a:latin typeface="Roboto" pitchFamily="2" charset="0"/>
              <a:ea typeface="Roboto" pitchFamily="2" charset="0"/>
            </a:endParaRPr>
          </a:p>
        </p:txBody>
      </p:sp>
      <p:sp>
        <p:nvSpPr>
          <p:cNvPr id="7" name="Rectangle 6"/>
          <p:cNvSpPr/>
          <p:nvPr/>
        </p:nvSpPr>
        <p:spPr>
          <a:xfrm>
            <a:off x="5319197" y="1848118"/>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Bluetooth</a:t>
            </a:r>
            <a:endParaRPr lang="en-US" dirty="0">
              <a:solidFill>
                <a:schemeClr val="tx1"/>
              </a:solidFill>
              <a:latin typeface="Roboto" pitchFamily="2" charset="0"/>
              <a:ea typeface="Roboto" pitchFamily="2" charset="0"/>
            </a:endParaRPr>
          </a:p>
        </p:txBody>
      </p:sp>
      <p:sp>
        <p:nvSpPr>
          <p:cNvPr id="8" name="Rectangle 7"/>
          <p:cNvSpPr/>
          <p:nvPr/>
        </p:nvSpPr>
        <p:spPr>
          <a:xfrm>
            <a:off x="9059624" y="3673605"/>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GPS</a:t>
            </a:r>
            <a:endParaRPr lang="en-US" dirty="0">
              <a:solidFill>
                <a:schemeClr val="tx1"/>
              </a:solidFill>
              <a:latin typeface="Roboto" pitchFamily="2" charset="0"/>
              <a:ea typeface="Roboto" pitchFamily="2" charset="0"/>
            </a:endParaRPr>
          </a:p>
        </p:txBody>
      </p:sp>
      <p:sp>
        <p:nvSpPr>
          <p:cNvPr id="9" name="Rectangle 8"/>
          <p:cNvSpPr/>
          <p:nvPr/>
        </p:nvSpPr>
        <p:spPr>
          <a:xfrm>
            <a:off x="5319196" y="5499092"/>
            <a:ext cx="1570383"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Motors</a:t>
            </a:r>
            <a:endParaRPr lang="en-US" dirty="0">
              <a:solidFill>
                <a:schemeClr val="tx1"/>
              </a:solidFill>
              <a:latin typeface="Roboto" pitchFamily="2" charset="0"/>
              <a:ea typeface="Roboto" pitchFamily="2" charset="0"/>
            </a:endParaRPr>
          </a:p>
        </p:txBody>
      </p:sp>
      <p:cxnSp>
        <p:nvCxnSpPr>
          <p:cNvPr id="15" name="Straight Connector 14"/>
          <p:cNvCxnSpPr/>
          <p:nvPr/>
        </p:nvCxnSpPr>
        <p:spPr>
          <a:xfrm>
            <a:off x="1298160" y="2406365"/>
            <a:ext cx="0" cy="1500809"/>
          </a:xfrm>
          <a:prstGeom prst="line">
            <a:avLst/>
          </a:prstGeom>
          <a:ln>
            <a:solidFill>
              <a:schemeClr val="accent2"/>
            </a:solidFill>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306549" y="3907174"/>
            <a:ext cx="3908394"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104387" y="4225226"/>
            <a:ext cx="0" cy="1162879"/>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975719" y="3907174"/>
            <a:ext cx="1992112" cy="0"/>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002799" y="824386"/>
            <a:ext cx="2203176" cy="467138"/>
          </a:xfrm>
          <a:prstGeom prst="rect">
            <a:avLst/>
          </a:prstGeom>
          <a:solidFill>
            <a:schemeClr val="accent2"/>
          </a:solidFill>
          <a:ln>
            <a:noFill/>
          </a:ln>
          <a:effectLst>
            <a:glow rad="228600">
              <a:schemeClr val="tx1">
                <a:lumMod val="85000"/>
                <a:lumOff val="1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oboto" pitchFamily="2" charset="0"/>
                <a:ea typeface="Roboto" pitchFamily="2" charset="0"/>
              </a:rPr>
              <a:t>Controlling Device</a:t>
            </a:r>
            <a:endParaRPr lang="en-US" dirty="0">
              <a:solidFill>
                <a:schemeClr val="tx1"/>
              </a:solidFill>
              <a:latin typeface="Roboto" pitchFamily="2" charset="0"/>
              <a:ea typeface="Roboto" pitchFamily="2" charset="0"/>
            </a:endParaRPr>
          </a:p>
        </p:txBody>
      </p:sp>
      <p:cxnSp>
        <p:nvCxnSpPr>
          <p:cNvPr id="39" name="Straight Arrow Connector 38"/>
          <p:cNvCxnSpPr/>
          <p:nvPr/>
        </p:nvCxnSpPr>
        <p:spPr>
          <a:xfrm flipV="1">
            <a:off x="6061319" y="1382635"/>
            <a:ext cx="0" cy="367748"/>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180589" y="1392574"/>
            <a:ext cx="0" cy="367748"/>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089978" y="1808362"/>
            <a:ext cx="1162879"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Signals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upon mine detection.</a:t>
            </a:r>
            <a:endParaRPr lang="en-US" sz="1050" dirty="0">
              <a:solidFill>
                <a:schemeClr val="bg1"/>
              </a:solidFill>
              <a:latin typeface="Roboto" pitchFamily="2" charset="0"/>
              <a:ea typeface="Roboto" pitchFamily="2" charset="0"/>
            </a:endParaRPr>
          </a:p>
        </p:txBody>
      </p:sp>
      <p:sp>
        <p:nvSpPr>
          <p:cNvPr id="47" name="TextBox 46"/>
          <p:cNvSpPr txBox="1"/>
          <p:nvPr/>
        </p:nvSpPr>
        <p:spPr>
          <a:xfrm>
            <a:off x="7164029" y="786225"/>
            <a:ext cx="3347376"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Sends commands to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 on how to move and interact. In the meantime it also receives information about mine coordinates, vehicle location…</a:t>
            </a:r>
            <a:endParaRPr lang="en-US" sz="1050" dirty="0">
              <a:solidFill>
                <a:schemeClr val="bg1"/>
              </a:solidFill>
              <a:latin typeface="Roboto" pitchFamily="2" charset="0"/>
              <a:ea typeface="Roboto" pitchFamily="2" charset="0"/>
            </a:endParaRPr>
          </a:p>
        </p:txBody>
      </p:sp>
      <p:sp>
        <p:nvSpPr>
          <p:cNvPr id="48" name="TextBox 47"/>
          <p:cNvSpPr txBox="1"/>
          <p:nvPr/>
        </p:nvSpPr>
        <p:spPr>
          <a:xfrm>
            <a:off x="3624044" y="1791584"/>
            <a:ext cx="1720319" cy="577081"/>
          </a:xfrm>
          <a:prstGeom prst="rect">
            <a:avLst/>
          </a:prstGeom>
          <a:noFill/>
        </p:spPr>
        <p:txBody>
          <a:bodyPr wrap="square" rtlCol="0">
            <a:spAutoFit/>
          </a:bodyPr>
          <a:lstStyle/>
          <a:p>
            <a:pPr algn="r"/>
            <a:r>
              <a:rPr lang="en-US" sz="1050" dirty="0" smtClean="0">
                <a:solidFill>
                  <a:schemeClr val="bg1"/>
                </a:solidFill>
                <a:latin typeface="Roboto" pitchFamily="2" charset="0"/>
                <a:ea typeface="Roboto" pitchFamily="2" charset="0"/>
              </a:rPr>
              <a:t>Provides communication between master and robot.</a:t>
            </a:r>
            <a:endParaRPr lang="en-US" sz="1050" dirty="0">
              <a:solidFill>
                <a:schemeClr val="bg1"/>
              </a:solidFill>
              <a:latin typeface="Roboto" pitchFamily="2" charset="0"/>
              <a:ea typeface="Roboto" pitchFamily="2" charset="0"/>
            </a:endParaRPr>
          </a:p>
        </p:txBody>
      </p:sp>
      <p:sp>
        <p:nvSpPr>
          <p:cNvPr id="49" name="TextBox 48"/>
          <p:cNvSpPr txBox="1"/>
          <p:nvPr/>
        </p:nvSpPr>
        <p:spPr>
          <a:xfrm>
            <a:off x="10588062" y="3638564"/>
            <a:ext cx="1406645" cy="553998"/>
          </a:xfrm>
          <a:prstGeom prst="rect">
            <a:avLst/>
          </a:prstGeom>
          <a:noFill/>
        </p:spPr>
        <p:txBody>
          <a:bodyPr wrap="square" rtlCol="0">
            <a:spAutoFit/>
          </a:bodyPr>
          <a:lstStyle/>
          <a:p>
            <a:r>
              <a:rPr lang="en-US" sz="1000" dirty="0" smtClean="0">
                <a:solidFill>
                  <a:schemeClr val="bg1"/>
                </a:solidFill>
                <a:latin typeface="Roboto" pitchFamily="2" charset="0"/>
                <a:ea typeface="Roboto" pitchFamily="2" charset="0"/>
              </a:rPr>
              <a:t>Provides information such as coordinates and speed.</a:t>
            </a:r>
            <a:endParaRPr lang="en-US" sz="1000" dirty="0">
              <a:solidFill>
                <a:schemeClr val="bg1"/>
              </a:solidFill>
              <a:latin typeface="Roboto" pitchFamily="2" charset="0"/>
              <a:ea typeface="Roboto" pitchFamily="2" charset="0"/>
            </a:endParaRPr>
          </a:p>
        </p:txBody>
      </p:sp>
      <p:sp>
        <p:nvSpPr>
          <p:cNvPr id="50" name="TextBox 49"/>
          <p:cNvSpPr txBox="1"/>
          <p:nvPr/>
        </p:nvSpPr>
        <p:spPr>
          <a:xfrm>
            <a:off x="6856023" y="5449167"/>
            <a:ext cx="2213540" cy="577081"/>
          </a:xfrm>
          <a:prstGeom prst="rect">
            <a:avLst/>
          </a:prstGeom>
          <a:noFill/>
        </p:spPr>
        <p:txBody>
          <a:bodyPr wrap="square" rtlCol="0">
            <a:spAutoFit/>
          </a:bodyPr>
          <a:lstStyle/>
          <a:p>
            <a:r>
              <a:rPr lang="en-US" sz="1050" dirty="0" smtClean="0">
                <a:solidFill>
                  <a:schemeClr val="bg1"/>
                </a:solidFill>
                <a:latin typeface="Roboto" pitchFamily="2" charset="0"/>
                <a:ea typeface="Roboto" pitchFamily="2" charset="0"/>
              </a:rPr>
              <a:t>Provides movement to the vehicle according to commands issued by </a:t>
            </a:r>
            <a:r>
              <a:rPr lang="en-US" sz="1050" dirty="0" err="1" smtClean="0">
                <a:solidFill>
                  <a:schemeClr val="bg1"/>
                </a:solidFill>
                <a:latin typeface="Roboto" pitchFamily="2" charset="0"/>
                <a:ea typeface="Roboto" pitchFamily="2" charset="0"/>
              </a:rPr>
              <a:t>Arduino</a:t>
            </a:r>
            <a:r>
              <a:rPr lang="en-US" sz="1050" dirty="0" smtClean="0">
                <a:solidFill>
                  <a:schemeClr val="bg1"/>
                </a:solidFill>
                <a:latin typeface="Roboto" pitchFamily="2" charset="0"/>
                <a:ea typeface="Roboto" pitchFamily="2" charset="0"/>
              </a:rPr>
              <a:t>.</a:t>
            </a:r>
            <a:endParaRPr lang="en-US" sz="1050" dirty="0">
              <a:solidFill>
                <a:schemeClr val="bg1"/>
              </a:solidFill>
              <a:latin typeface="Roboto" pitchFamily="2" charset="0"/>
              <a:ea typeface="Roboto" pitchFamily="2" charset="0"/>
            </a:endParaRPr>
          </a:p>
        </p:txBody>
      </p:sp>
      <p:sp>
        <p:nvSpPr>
          <p:cNvPr id="51" name="TextBox 50"/>
          <p:cNvSpPr txBox="1"/>
          <p:nvPr/>
        </p:nvSpPr>
        <p:spPr>
          <a:xfrm>
            <a:off x="401817" y="5085593"/>
            <a:ext cx="3431097" cy="369332"/>
          </a:xfrm>
          <a:prstGeom prst="rect">
            <a:avLst/>
          </a:prstGeom>
          <a:noFill/>
        </p:spPr>
        <p:txBody>
          <a:bodyPr wrap="square" rtlCol="0">
            <a:spAutoFit/>
          </a:bodyPr>
          <a:lstStyle/>
          <a:p>
            <a:r>
              <a:rPr lang="en-US" dirty="0" err="1" smtClean="0">
                <a:solidFill>
                  <a:schemeClr val="bg1"/>
                </a:solidFill>
                <a:latin typeface="Roboto Th" pitchFamily="2" charset="0"/>
                <a:ea typeface="Roboto Th" pitchFamily="2" charset="0"/>
              </a:rPr>
              <a:t>Arduino</a:t>
            </a:r>
            <a:r>
              <a:rPr lang="en-US" dirty="0" smtClean="0">
                <a:solidFill>
                  <a:schemeClr val="bg1"/>
                </a:solidFill>
                <a:latin typeface="Roboto Th" pitchFamily="2" charset="0"/>
                <a:ea typeface="Roboto Th" pitchFamily="2" charset="0"/>
              </a:rPr>
              <a:t> Mega</a:t>
            </a:r>
            <a:endParaRPr lang="en-US" dirty="0">
              <a:solidFill>
                <a:schemeClr val="bg1"/>
              </a:solidFill>
              <a:latin typeface="Roboto Th" pitchFamily="2" charset="0"/>
              <a:ea typeface="Roboto Th" pitchFamily="2" charset="0"/>
            </a:endParaRPr>
          </a:p>
        </p:txBody>
      </p:sp>
      <p:cxnSp>
        <p:nvCxnSpPr>
          <p:cNvPr id="53" name="Straight Connector 52"/>
          <p:cNvCxnSpPr/>
          <p:nvPr/>
        </p:nvCxnSpPr>
        <p:spPr>
          <a:xfrm>
            <a:off x="466586" y="5471703"/>
            <a:ext cx="386890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93428" y="5496870"/>
            <a:ext cx="3868909" cy="938719"/>
          </a:xfrm>
          <a:prstGeom prst="rect">
            <a:avLst/>
          </a:prstGeom>
          <a:noFill/>
        </p:spPr>
        <p:txBody>
          <a:bodyPr wrap="square" rtlCol="0">
            <a:spAutoFit/>
          </a:bodyPr>
          <a:lstStyle/>
          <a:p>
            <a:r>
              <a:rPr lang="en-US" sz="1100" dirty="0" smtClean="0">
                <a:solidFill>
                  <a:schemeClr val="bg1"/>
                </a:solidFill>
                <a:latin typeface="Roboto" pitchFamily="2" charset="0"/>
                <a:ea typeface="Roboto" pitchFamily="2" charset="0"/>
              </a:rPr>
              <a:t>As the brain of the robot it acts upon data received from either the Metal Detector or the Bluetooth module by issuing commands to the motors or first obtaining GPS data and then sending those data to the master (Controlling Device) over Bluetooth.</a:t>
            </a:r>
            <a:endParaRPr lang="en-US" sz="1100" dirty="0">
              <a:solidFill>
                <a:schemeClr val="bg1"/>
              </a:solidFill>
              <a:latin typeface="Roboto" pitchFamily="2" charset="0"/>
              <a:ea typeface="Roboto" pitchFamily="2" charset="0"/>
            </a:endParaRPr>
          </a:p>
        </p:txBody>
      </p:sp>
      <p:cxnSp>
        <p:nvCxnSpPr>
          <p:cNvPr id="32" name="Straight Arrow Connector 31"/>
          <p:cNvCxnSpPr/>
          <p:nvPr/>
        </p:nvCxnSpPr>
        <p:spPr>
          <a:xfrm flipV="1">
            <a:off x="6061319" y="2406365"/>
            <a:ext cx="0" cy="1167346"/>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180589" y="2416304"/>
            <a:ext cx="0" cy="1157407"/>
          </a:xfrm>
          <a:prstGeom prst="straightConnector1">
            <a:avLst/>
          </a:prstGeom>
          <a:ln>
            <a:solidFill>
              <a:schemeClr val="accent2"/>
            </a:solidFill>
            <a:tailEnd type="triangle"/>
          </a:ln>
          <a:effectLst>
            <a:glow rad="228600">
              <a:schemeClr val="tx1">
                <a:lumMod val="85000"/>
                <a:lumOff val="15000"/>
                <a:alpha val="1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35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25936" t="26046" r="34831" b="29882"/>
          <a:stretch/>
        </p:blipFill>
        <p:spPr>
          <a:xfrm>
            <a:off x="8776252" y="3558208"/>
            <a:ext cx="1431236" cy="135172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648688"/>
            <a:ext cx="1558814" cy="12001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85" y="3615656"/>
            <a:ext cx="1476463" cy="1233182"/>
          </a:xfrm>
          <a:prstGeom prst="rect">
            <a:avLst/>
          </a:prstGeom>
        </p:spPr>
      </p:pic>
      <p:sp>
        <p:nvSpPr>
          <p:cNvPr id="45" name="Subtitle 2"/>
          <p:cNvSpPr txBox="1">
            <a:spLocks/>
          </p:cNvSpPr>
          <p:nvPr/>
        </p:nvSpPr>
        <p:spPr>
          <a:xfrm>
            <a:off x="281013" y="332459"/>
            <a:ext cx="11096048" cy="591368"/>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4000" dirty="0" smtClean="0">
                <a:solidFill>
                  <a:schemeClr val="accent2"/>
                </a:solidFill>
                <a:latin typeface="Roboto Thin" pitchFamily="2" charset="0"/>
                <a:ea typeface="Roboto Thin" pitchFamily="2" charset="0"/>
              </a:rPr>
              <a:t>UPON MINE DETECTION</a:t>
            </a:r>
          </a:p>
        </p:txBody>
      </p:sp>
      <p:graphicFrame>
        <p:nvGraphicFramePr>
          <p:cNvPr id="4" name="Diagram 3"/>
          <p:cNvGraphicFramePr/>
          <p:nvPr>
            <p:extLst>
              <p:ext uri="{D42A27DB-BD31-4B8C-83A1-F6EECF244321}">
                <p14:modId xmlns:p14="http://schemas.microsoft.com/office/powerpoint/2010/main" val="2800043581"/>
              </p:ext>
            </p:extLst>
          </p:nvPr>
        </p:nvGraphicFramePr>
        <p:xfrm>
          <a:off x="0" y="864066"/>
          <a:ext cx="12191999" cy="59939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p:cNvSpPr txBox="1"/>
          <p:nvPr/>
        </p:nvSpPr>
        <p:spPr>
          <a:xfrm>
            <a:off x="2852258" y="3981804"/>
            <a:ext cx="1047082" cy="584775"/>
          </a:xfrm>
          <a:prstGeom prst="rect">
            <a:avLst/>
          </a:prstGeom>
          <a:noFill/>
        </p:spPr>
        <p:txBody>
          <a:bodyPr wrap="none" rtlCol="0">
            <a:spAutoFit/>
          </a:bodyPr>
          <a:lstStyle/>
          <a:p>
            <a:r>
              <a:rPr lang="en-US" sz="3200" dirty="0" smtClean="0">
                <a:solidFill>
                  <a:schemeClr val="tx1">
                    <a:lumMod val="75000"/>
                    <a:lumOff val="25000"/>
                  </a:schemeClr>
                </a:solidFill>
                <a:latin typeface="Roboto" pitchFamily="2" charset="0"/>
                <a:ea typeface="Roboto" pitchFamily="2" charset="0"/>
              </a:rPr>
              <a:t>5V</a:t>
            </a:r>
            <a:r>
              <a:rPr lang="en-US" sz="3200" dirty="0" smtClean="0">
                <a:solidFill>
                  <a:schemeClr val="tx1">
                    <a:lumMod val="75000"/>
                    <a:lumOff val="25000"/>
                  </a:schemeClr>
                </a:solidFill>
              </a:rPr>
              <a:t>→</a:t>
            </a:r>
            <a:endParaRPr lang="en-US" sz="3200" dirty="0">
              <a:solidFill>
                <a:schemeClr val="tx1">
                  <a:lumMod val="75000"/>
                  <a:lumOff val="25000"/>
                </a:schemeClr>
              </a:solidFill>
            </a:endParaRPr>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8726" y="3696575"/>
            <a:ext cx="1087598" cy="1087598"/>
          </a:xfrm>
          <a:prstGeom prst="ellipse">
            <a:avLst/>
          </a:prstGeom>
          <a:ln>
            <a:noFill/>
          </a:ln>
          <a:effectLst>
            <a:softEdge rad="112500"/>
          </a:effec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3424" y="3970961"/>
            <a:ext cx="604007" cy="604007"/>
          </a:xfrm>
          <a:prstGeom prst="rect">
            <a:avLst/>
          </a:prstGeom>
          <a:noFill/>
          <a:ln>
            <a:noFill/>
          </a:ln>
        </p:spPr>
      </p:pic>
    </p:spTree>
    <p:extLst>
      <p:ext uri="{BB962C8B-B14F-4D97-AF65-F5344CB8AC3E}">
        <p14:creationId xmlns:p14="http://schemas.microsoft.com/office/powerpoint/2010/main" val="1366024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lstStyle/>
          <a:p>
            <a:pPr algn="ctr"/>
            <a:r>
              <a:rPr lang="en-US" dirty="0" smtClean="0">
                <a:solidFill>
                  <a:schemeClr val="accent2"/>
                </a:solidFill>
                <a:latin typeface="Roboto Thin" pitchFamily="2" charset="0"/>
                <a:ea typeface="Roboto Thin" pitchFamily="2" charset="0"/>
              </a:rPr>
              <a:t>Well…</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32298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9" t="3209" r="-69" b="11752"/>
          <a:stretch/>
        </p:blipFill>
        <p:spPr>
          <a:xfrm>
            <a:off x="0" y="-1"/>
            <a:ext cx="12192000" cy="6887362"/>
          </a:xfrm>
        </p:spPr>
      </p:pic>
      <p:sp>
        <p:nvSpPr>
          <p:cNvPr id="6" name="Rectangle 5"/>
          <p:cNvSpPr/>
          <p:nvPr/>
        </p:nvSpPr>
        <p:spPr>
          <a:xfrm>
            <a:off x="0" y="2986481"/>
            <a:ext cx="6727971" cy="208047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391" y="2980783"/>
            <a:ext cx="6053580" cy="613283"/>
          </a:xfrm>
        </p:spPr>
        <p:txBody>
          <a:bodyPr/>
          <a:lstStyle/>
          <a:p>
            <a:r>
              <a:rPr lang="en-US" dirty="0" smtClean="0">
                <a:solidFill>
                  <a:schemeClr val="accent2"/>
                </a:solidFill>
                <a:latin typeface="Roboto Thin" pitchFamily="2" charset="0"/>
                <a:ea typeface="Roboto Thin" pitchFamily="2" charset="0"/>
              </a:rPr>
              <a:t>BOSNIAN  WAR</a:t>
            </a:r>
            <a:endParaRPr lang="en-US" dirty="0">
              <a:solidFill>
                <a:schemeClr val="accent2"/>
              </a:solidFill>
              <a:latin typeface="Roboto Thin" pitchFamily="2" charset="0"/>
              <a:ea typeface="Roboto Thin" pitchFamily="2" charset="0"/>
            </a:endParaRPr>
          </a:p>
        </p:txBody>
      </p:sp>
      <p:sp>
        <p:nvSpPr>
          <p:cNvPr id="4" name="Text Placeholder 3"/>
          <p:cNvSpPr>
            <a:spLocks noGrp="1"/>
          </p:cNvSpPr>
          <p:nvPr>
            <p:ph type="body" sz="half" idx="2"/>
          </p:nvPr>
        </p:nvSpPr>
        <p:spPr>
          <a:xfrm>
            <a:off x="701823" y="3495913"/>
            <a:ext cx="6026148" cy="1797540"/>
          </a:xfrm>
        </p:spPr>
        <p:txBody>
          <a:bodyPr>
            <a:noAutofit/>
          </a:bodyPr>
          <a:lstStyle/>
          <a:p>
            <a:r>
              <a:rPr lang="en-US" dirty="0">
                <a:solidFill>
                  <a:schemeClr val="bg1"/>
                </a:solidFill>
                <a:latin typeface="Roboto Thin" pitchFamily="2" charset="0"/>
                <a:ea typeface="Roboto Thin" pitchFamily="2" charset="0"/>
              </a:rPr>
              <a:t>The </a:t>
            </a:r>
            <a:r>
              <a:rPr lang="en-US" b="1" dirty="0">
                <a:solidFill>
                  <a:schemeClr val="bg1"/>
                </a:solidFill>
                <a:latin typeface="Roboto Thin" pitchFamily="2" charset="0"/>
                <a:ea typeface="Roboto Thin" pitchFamily="2" charset="0"/>
              </a:rPr>
              <a:t>Bosnian War</a:t>
            </a:r>
            <a:r>
              <a:rPr lang="en-US" dirty="0">
                <a:solidFill>
                  <a:schemeClr val="bg1"/>
                </a:solidFill>
                <a:latin typeface="Roboto Thin" pitchFamily="2" charset="0"/>
                <a:ea typeface="Roboto Thin" pitchFamily="2" charset="0"/>
              </a:rPr>
              <a:t> </a:t>
            </a:r>
            <a:r>
              <a:rPr lang="en-US" dirty="0" smtClean="0">
                <a:solidFill>
                  <a:schemeClr val="bg1"/>
                </a:solidFill>
                <a:latin typeface="Roboto Thin" pitchFamily="2" charset="0"/>
                <a:ea typeface="Roboto Thin" pitchFamily="2" charset="0"/>
              </a:rPr>
              <a:t>was </a:t>
            </a:r>
            <a:r>
              <a:rPr lang="en-US" dirty="0">
                <a:solidFill>
                  <a:schemeClr val="bg1"/>
                </a:solidFill>
                <a:latin typeface="Roboto Thin" pitchFamily="2" charset="0"/>
                <a:ea typeface="Roboto Thin" pitchFamily="2" charset="0"/>
              </a:rPr>
              <a:t>an international armed conflict that took place in Bosnia and Herzegovina between 1 March 1992 and 14 December 1995. </a:t>
            </a:r>
            <a:r>
              <a:rPr lang="en-US" dirty="0" smtClean="0">
                <a:solidFill>
                  <a:schemeClr val="bg1"/>
                </a:solidFill>
                <a:latin typeface="Roboto Thin" pitchFamily="2" charset="0"/>
                <a:ea typeface="Roboto Thin" pitchFamily="2" charset="0"/>
              </a:rPr>
              <a:t>The </a:t>
            </a:r>
            <a:r>
              <a:rPr lang="en-US" dirty="0">
                <a:solidFill>
                  <a:schemeClr val="bg1"/>
                </a:solidFill>
                <a:latin typeface="Roboto Thin" pitchFamily="2" charset="0"/>
                <a:ea typeface="Roboto Thin" pitchFamily="2" charset="0"/>
              </a:rPr>
              <a:t>main belligerents were the forces of the Republic of Bosnia and Herzegovina and those of the self-proclaimed Bosnian Serb and Bosnian Croat entities within Bosnia and Herzegovina, Republika Srpska and Herzeg-Bosnia, who were led and supplied by Serbia and Croatia </a:t>
            </a:r>
            <a:r>
              <a:rPr lang="en-US" dirty="0" smtClean="0">
                <a:solidFill>
                  <a:schemeClr val="bg1"/>
                </a:solidFill>
                <a:latin typeface="Roboto Thin" pitchFamily="2" charset="0"/>
                <a:ea typeface="Roboto Thin" pitchFamily="2" charset="0"/>
              </a:rPr>
              <a:t>respectively.</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390871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0" y="0"/>
            <a:ext cx="12192000" cy="6858000"/>
          </a:xfrm>
        </p:spPr>
        <p:txBody>
          <a:bodyPr anchor="ctr">
            <a:noAutofit/>
          </a:bodyPr>
          <a:lstStyle/>
          <a:p>
            <a:pPr algn="ctr"/>
            <a:r>
              <a:rPr lang="en-US" sz="4000" dirty="0" smtClean="0">
                <a:solidFill>
                  <a:schemeClr val="accent2"/>
                </a:solidFill>
                <a:latin typeface="Roboto Thin" pitchFamily="2" charset="0"/>
                <a:ea typeface="Roboto Thin" pitchFamily="2" charset="0"/>
              </a:rPr>
              <a:t>WHAT IF YOUR ROBOT PASSES RIGHT OVER THE MINE?</a:t>
            </a:r>
          </a:p>
        </p:txBody>
      </p:sp>
    </p:spTree>
    <p:extLst>
      <p:ext uri="{BB962C8B-B14F-4D97-AF65-F5344CB8AC3E}">
        <p14:creationId xmlns:p14="http://schemas.microsoft.com/office/powerpoint/2010/main" val="2634707095"/>
      </p:ext>
    </p:extLst>
  </p:cSld>
  <p:clrMapOvr>
    <a:masterClrMapping/>
  </p:clrMapOvr>
  <mc:AlternateContent xmlns:mc="http://schemas.openxmlformats.org/markup-compatibility/2006" xmlns:p14="http://schemas.microsoft.com/office/powerpoint/2010/main">
    <mc:Choice Requires="p14">
      <p:transition spd="slow" p14:dur="1500">
        <p14:window/>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591368"/>
          </a:xfrm>
        </p:spPr>
        <p:txBody>
          <a:bodyPr>
            <a:noAutofit/>
          </a:bodyPr>
          <a:lstStyle/>
          <a:p>
            <a:r>
              <a:rPr lang="en-US" sz="4000" dirty="0" smtClean="0">
                <a:solidFill>
                  <a:schemeClr val="accent2"/>
                </a:solidFill>
                <a:latin typeface="Roboto Thin" pitchFamily="2" charset="0"/>
                <a:ea typeface="Roboto Thin" pitchFamily="2" charset="0"/>
              </a:rPr>
              <a:t>ANTI-PERSONNEL AND ANTI-TANK MINES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709"/>
            <a:ext cx="3084754" cy="421660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39" y="1660709"/>
            <a:ext cx="6390861" cy="4215727"/>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3528546" y="2854172"/>
            <a:ext cx="1828800" cy="1828800"/>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200" dirty="0">
                <a:solidFill>
                  <a:schemeClr val="tx1">
                    <a:lumMod val="75000"/>
                    <a:lumOff val="25000"/>
                  </a:schemeClr>
                </a:solidFill>
                <a:latin typeface="Roboto Th" pitchFamily="2" charset="0"/>
                <a:ea typeface="Roboto Th" pitchFamily="2" charset="0"/>
              </a:rPr>
              <a:t>?</a:t>
            </a:r>
          </a:p>
        </p:txBody>
      </p:sp>
    </p:spTree>
    <p:extLst>
      <p:ext uri="{BB962C8B-B14F-4D97-AF65-F5344CB8AC3E}">
        <p14:creationId xmlns:p14="http://schemas.microsoft.com/office/powerpoint/2010/main" val="6181277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6499" y="1596589"/>
            <a:ext cx="10058400" cy="1661993"/>
          </a:xfrm>
          <a:prstGeom prst="rect">
            <a:avLst/>
          </a:prstGeom>
          <a:noFill/>
        </p:spPr>
        <p:txBody>
          <a:bodyPr wrap="square" rtlCol="0">
            <a:spAutoFit/>
          </a:bodyPr>
          <a:lstStyle/>
          <a:p>
            <a:r>
              <a:rPr lang="en-US" dirty="0" smtClean="0">
                <a:solidFill>
                  <a:schemeClr val="bg1"/>
                </a:solidFill>
                <a:latin typeface="Roboto Thin" pitchFamily="2" charset="0"/>
                <a:ea typeface="Roboto Thin" pitchFamily="2" charset="0"/>
              </a:rPr>
              <a:t>Pressure/Weight required to trigger a land mine is </a:t>
            </a:r>
            <a:r>
              <a:rPr lang="en-US" sz="2400" dirty="0" smtClean="0">
                <a:solidFill>
                  <a:schemeClr val="bg1"/>
                </a:solidFill>
                <a:latin typeface="Roboto Thin" pitchFamily="2" charset="0"/>
                <a:ea typeface="Roboto Thin" pitchFamily="2" charset="0"/>
              </a:rPr>
              <a:t>11-35.3</a:t>
            </a:r>
            <a:r>
              <a:rPr lang="en-US" dirty="0" smtClean="0">
                <a:solidFill>
                  <a:schemeClr val="bg1"/>
                </a:solidFill>
                <a:latin typeface="Roboto Thin" pitchFamily="2" charset="0"/>
                <a:ea typeface="Roboto Thin" pitchFamily="2" charset="0"/>
              </a:rPr>
              <a:t> pounds </a:t>
            </a:r>
            <a:r>
              <a:rPr lang="en-US" sz="2400" dirty="0" smtClean="0">
                <a:solidFill>
                  <a:schemeClr val="bg1"/>
                </a:solidFill>
                <a:latin typeface="Roboto Thin" pitchFamily="2" charset="0"/>
                <a:ea typeface="Roboto Thin" pitchFamily="2" charset="0"/>
              </a:rPr>
              <a:t>(5-16KG) </a:t>
            </a:r>
            <a:r>
              <a:rPr lang="en-US" dirty="0" smtClean="0">
                <a:solidFill>
                  <a:schemeClr val="bg1"/>
                </a:solidFill>
                <a:latin typeface="Roboto Thin" pitchFamily="2" charset="0"/>
                <a:ea typeface="Roboto Thin" pitchFamily="2" charset="0"/>
              </a:rPr>
              <a:t>for Anti-Personnel mines. As for Anti-Tank mines, they require even higher pressure as they are designed for tanks and vehicles. Our robot being only </a:t>
            </a:r>
            <a:r>
              <a:rPr lang="en-US" sz="2400" dirty="0" smtClean="0">
                <a:solidFill>
                  <a:schemeClr val="bg1"/>
                </a:solidFill>
                <a:latin typeface="Roboto Thin" pitchFamily="2" charset="0"/>
                <a:ea typeface="Roboto Thin" pitchFamily="2" charset="0"/>
              </a:rPr>
              <a:t>1.1 Kilogram </a:t>
            </a:r>
            <a:r>
              <a:rPr lang="en-US" dirty="0" smtClean="0">
                <a:solidFill>
                  <a:schemeClr val="bg1"/>
                </a:solidFill>
                <a:latin typeface="Roboto Thin" pitchFamily="2" charset="0"/>
                <a:ea typeface="Roboto Thin" pitchFamily="2" charset="0"/>
              </a:rPr>
              <a:t>is  very </a:t>
            </a:r>
            <a:r>
              <a:rPr lang="en-US" dirty="0" err="1" smtClean="0">
                <a:solidFill>
                  <a:schemeClr val="bg1"/>
                </a:solidFill>
                <a:latin typeface="Roboto Thin" pitchFamily="2" charset="0"/>
                <a:ea typeface="Roboto Thin" pitchFamily="2" charset="0"/>
              </a:rPr>
              <a:t>very</a:t>
            </a:r>
            <a:r>
              <a:rPr lang="en-US" dirty="0" smtClean="0">
                <a:solidFill>
                  <a:schemeClr val="bg1"/>
                </a:solidFill>
                <a:latin typeface="Roboto Thin" pitchFamily="2" charset="0"/>
                <a:ea typeface="Roboto Thin" pitchFamily="2" charset="0"/>
              </a:rPr>
              <a:t> </a:t>
            </a:r>
            <a:r>
              <a:rPr lang="en-US" b="1" dirty="0" smtClean="0">
                <a:solidFill>
                  <a:schemeClr val="bg1"/>
                </a:solidFill>
                <a:latin typeface="Roboto Thin" pitchFamily="2" charset="0"/>
                <a:ea typeface="Roboto Thin" pitchFamily="2" charset="0"/>
              </a:rPr>
              <a:t>unlikely</a:t>
            </a:r>
            <a:r>
              <a:rPr lang="en-US" dirty="0" smtClean="0">
                <a:solidFill>
                  <a:schemeClr val="bg1"/>
                </a:solidFill>
                <a:latin typeface="Roboto Thin" pitchFamily="2" charset="0"/>
                <a:ea typeface="Roboto Thin" pitchFamily="2" charset="0"/>
              </a:rPr>
              <a:t> to cause a mine explosion.</a:t>
            </a:r>
          </a:p>
          <a:p>
            <a:endParaRPr lang="en-US" dirty="0">
              <a:solidFill>
                <a:schemeClr val="bg1"/>
              </a:solidFill>
              <a:latin typeface="Roboto Thin" pitchFamily="2" charset="0"/>
              <a:ea typeface="Roboto Thin" pitchFamily="2" charset="0"/>
            </a:endParaRPr>
          </a:p>
          <a:p>
            <a:r>
              <a:rPr lang="en-US" dirty="0" smtClean="0">
                <a:solidFill>
                  <a:schemeClr val="bg1"/>
                </a:solidFill>
                <a:latin typeface="Roboto Thin" pitchFamily="2" charset="0"/>
                <a:ea typeface="Roboto Thin" pitchFamily="2" charset="0"/>
              </a:rPr>
              <a:t>In the worst case, it’s still better than having a human set it off.</a:t>
            </a:r>
            <a:endParaRPr lang="en-US" dirty="0">
              <a:solidFill>
                <a:schemeClr val="bg1"/>
              </a:solidFill>
              <a:latin typeface="Roboto Thin" pitchFamily="2" charset="0"/>
              <a:ea typeface="Roboto Thin" pitchFamily="2" charset="0"/>
            </a:endParaRPr>
          </a:p>
        </p:txBody>
      </p:sp>
      <p:sp>
        <p:nvSpPr>
          <p:cNvPr id="2" name="TextBox 1"/>
          <p:cNvSpPr txBox="1"/>
          <p:nvPr/>
        </p:nvSpPr>
        <p:spPr>
          <a:xfrm rot="21313259">
            <a:off x="5390147" y="3716742"/>
            <a:ext cx="6083167" cy="2215991"/>
          </a:xfrm>
          <a:prstGeom prst="rect">
            <a:avLst/>
          </a:prstGeom>
          <a:noFill/>
        </p:spPr>
        <p:txBody>
          <a:bodyPr wrap="square" rtlCol="0">
            <a:spAutoFit/>
          </a:bodyPr>
          <a:lstStyle/>
          <a:p>
            <a:r>
              <a:rPr lang="en-US" sz="13800" dirty="0" smtClean="0">
                <a:solidFill>
                  <a:schemeClr val="accent2"/>
                </a:solidFill>
                <a:latin typeface="Roboto" pitchFamily="2" charset="0"/>
                <a:ea typeface="Roboto" pitchFamily="2" charset="0"/>
              </a:rPr>
              <a:t>1.1 &lt; 5</a:t>
            </a:r>
            <a:endParaRPr lang="en-US" sz="13800" dirty="0">
              <a:solidFill>
                <a:schemeClr val="accent2"/>
              </a:solidFill>
              <a:latin typeface="Roboto" pitchFamily="2" charset="0"/>
              <a:ea typeface="Roboto" pitchFamily="2" charset="0"/>
            </a:endParaRPr>
          </a:p>
        </p:txBody>
      </p:sp>
      <p:sp>
        <p:nvSpPr>
          <p:cNvPr id="4" name="Subtitle 2"/>
          <p:cNvSpPr>
            <a:spLocks noGrp="1"/>
          </p:cNvSpPr>
          <p:nvPr>
            <p:ph type="subTitle" idx="1"/>
          </p:nvPr>
        </p:nvSpPr>
        <p:spPr>
          <a:xfrm>
            <a:off x="281013" y="332459"/>
            <a:ext cx="11096048" cy="1092080"/>
          </a:xfrm>
        </p:spPr>
        <p:txBody>
          <a:bodyPr>
            <a:noAutofit/>
          </a:bodyPr>
          <a:lstStyle/>
          <a:p>
            <a:r>
              <a:rPr lang="en-US" sz="4000" dirty="0">
                <a:solidFill>
                  <a:schemeClr val="accent2"/>
                </a:solidFill>
                <a:latin typeface="Roboto Thin" pitchFamily="2" charset="0"/>
                <a:ea typeface="Roboto Thin" pitchFamily="2" charset="0"/>
              </a:rPr>
              <a:t>WHAT IF YOUR ROBOT PASSES RIGHT OVER THE MINE?</a:t>
            </a:r>
          </a:p>
        </p:txBody>
      </p:sp>
    </p:spTree>
    <p:extLst>
      <p:ext uri="{BB962C8B-B14F-4D97-AF65-F5344CB8AC3E}">
        <p14:creationId xmlns:p14="http://schemas.microsoft.com/office/powerpoint/2010/main" val="113681755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NOT ALL MINES ARE MADE OF METAL. </a:t>
            </a:r>
          </a:p>
          <a:p>
            <a:r>
              <a:rPr lang="en-US" sz="4000" dirty="0" smtClean="0">
                <a:solidFill>
                  <a:schemeClr val="accent2"/>
                </a:solidFill>
                <a:latin typeface="Roboto Thin" pitchFamily="2" charset="0"/>
                <a:ea typeface="Roboto Thin" pitchFamily="2" charset="0"/>
              </a:rPr>
              <a:t>AND YOU’RE USING A METAL DETECTOR…</a:t>
            </a:r>
          </a:p>
        </p:txBody>
      </p:sp>
      <p:sp>
        <p:nvSpPr>
          <p:cNvPr id="8" name="TextBox 7"/>
          <p:cNvSpPr txBox="1"/>
          <p:nvPr/>
        </p:nvSpPr>
        <p:spPr>
          <a:xfrm>
            <a:off x="873060" y="2964258"/>
            <a:ext cx="10058400" cy="1200329"/>
          </a:xfrm>
          <a:prstGeom prst="rect">
            <a:avLst/>
          </a:prstGeom>
          <a:noFill/>
        </p:spPr>
        <p:txBody>
          <a:bodyPr wrap="square" rtlCol="0">
            <a:spAutoFit/>
          </a:bodyPr>
          <a:lstStyle/>
          <a:p>
            <a:r>
              <a:rPr lang="en-US" dirty="0" smtClean="0">
                <a:solidFill>
                  <a:schemeClr val="bg1"/>
                </a:solidFill>
                <a:latin typeface="Roboto Th" pitchFamily="2" charset="0"/>
                <a:ea typeface="Roboto Th" pitchFamily="2" charset="0"/>
              </a:rPr>
              <a:t>Yes, at some point this is correct. However, according to Wikipedia; “</a:t>
            </a:r>
            <a:r>
              <a:rPr lang="en-US" i="1" dirty="0">
                <a:solidFill>
                  <a:schemeClr val="accent2">
                    <a:lumMod val="60000"/>
                    <a:lumOff val="40000"/>
                  </a:schemeClr>
                </a:solidFill>
                <a:latin typeface="Roboto Th" pitchFamily="2" charset="0"/>
                <a:ea typeface="Roboto Th" pitchFamily="2" charset="0"/>
              </a:rPr>
              <a:t>Mines manufactured after the 1950s </a:t>
            </a:r>
            <a:r>
              <a:rPr lang="en-US" i="1" dirty="0" smtClean="0">
                <a:solidFill>
                  <a:schemeClr val="accent2">
                    <a:lumMod val="60000"/>
                    <a:lumOff val="40000"/>
                  </a:schemeClr>
                </a:solidFill>
                <a:latin typeface="Roboto Th" pitchFamily="2" charset="0"/>
                <a:ea typeface="Roboto Th" pitchFamily="2" charset="0"/>
              </a:rPr>
              <a:t>generally </a:t>
            </a:r>
            <a:r>
              <a:rPr lang="en-US" i="1" dirty="0">
                <a:solidFill>
                  <a:schemeClr val="accent2">
                    <a:lumMod val="60000"/>
                    <a:lumOff val="40000"/>
                  </a:schemeClr>
                </a:solidFill>
                <a:latin typeface="Roboto Th" pitchFamily="2" charset="0"/>
                <a:ea typeface="Roboto Th" pitchFamily="2" charset="0"/>
              </a:rPr>
              <a:t>use plastic casings to hinder detection by electronic mine detectors. Some, referred to as Minimum metal mines, are constructed with as little metal </a:t>
            </a:r>
            <a:r>
              <a:rPr lang="en-US" i="1" dirty="0" smtClean="0">
                <a:solidFill>
                  <a:schemeClr val="accent2">
                    <a:lumMod val="60000"/>
                    <a:lumOff val="40000"/>
                  </a:schemeClr>
                </a:solidFill>
                <a:latin typeface="Roboto Th" pitchFamily="2" charset="0"/>
                <a:ea typeface="Roboto Th" pitchFamily="2" charset="0"/>
              </a:rPr>
              <a:t>as possible. </a:t>
            </a:r>
            <a:r>
              <a:rPr lang="en-US" i="1" dirty="0">
                <a:solidFill>
                  <a:schemeClr val="accent2">
                    <a:lumMod val="60000"/>
                    <a:lumOff val="40000"/>
                  </a:schemeClr>
                </a:solidFill>
                <a:latin typeface="Roboto Th" pitchFamily="2" charset="0"/>
                <a:ea typeface="Roboto Th" pitchFamily="2" charset="0"/>
              </a:rPr>
              <a:t>Mines containing absolutely no metal have been produced, but are uncommon</a:t>
            </a:r>
            <a:r>
              <a:rPr lang="en-US" dirty="0" smtClean="0">
                <a:solidFill>
                  <a:schemeClr val="bg1"/>
                </a:solidFill>
                <a:latin typeface="Roboto Th" pitchFamily="2" charset="0"/>
                <a:ea typeface="Roboto Th" pitchFamily="2" charset="0"/>
              </a:rPr>
              <a:t>.”</a:t>
            </a:r>
            <a:endParaRPr lang="en-US" dirty="0">
              <a:solidFill>
                <a:schemeClr val="bg1"/>
              </a:solidFill>
              <a:latin typeface="Roboto Th" pitchFamily="2" charset="0"/>
              <a:ea typeface="Roboto Th" pitchFamily="2" charset="0"/>
            </a:endParaRPr>
          </a:p>
        </p:txBody>
      </p:sp>
    </p:spTree>
    <p:extLst>
      <p:ext uri="{BB962C8B-B14F-4D97-AF65-F5344CB8AC3E}">
        <p14:creationId xmlns:p14="http://schemas.microsoft.com/office/powerpoint/2010/main" val="294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499674" y="1942598"/>
            <a:ext cx="11096048" cy="591368"/>
          </a:xfrm>
        </p:spPr>
        <p:txBody>
          <a:bodyPr>
            <a:noAutofit/>
          </a:bodyPr>
          <a:lstStyle/>
          <a:p>
            <a:r>
              <a:rPr lang="en-US" sz="3600" dirty="0" smtClean="0">
                <a:solidFill>
                  <a:schemeClr val="accent2"/>
                </a:solidFill>
                <a:latin typeface="Roboto Thin" pitchFamily="2" charset="0"/>
                <a:ea typeface="Roboto Thin" pitchFamily="2" charset="0"/>
              </a:rPr>
              <a:t>YOU MENTIONED SOME MACHINES THAT COMBINE MINE FINDING AND REMOVAL INTO ONE OPERATION EARLIER.</a:t>
            </a:r>
          </a:p>
          <a:p>
            <a:pPr algn="ctr"/>
            <a:endParaRPr lang="en-US" sz="4000" dirty="0">
              <a:solidFill>
                <a:schemeClr val="accent2"/>
              </a:solidFill>
              <a:latin typeface="Roboto Thin" pitchFamily="2" charset="0"/>
              <a:ea typeface="Roboto Thin" pitchFamily="2" charset="0"/>
            </a:endParaRPr>
          </a:p>
          <a:p>
            <a:pPr algn="ctr">
              <a:tabLst>
                <a:tab pos="1600200" algn="l"/>
              </a:tabLst>
            </a:pPr>
            <a:r>
              <a:rPr lang="en-US" sz="4800" dirty="0" smtClean="0">
                <a:solidFill>
                  <a:schemeClr val="accent2"/>
                </a:solidFill>
                <a:latin typeface="Roboto Thin" pitchFamily="2" charset="0"/>
                <a:ea typeface="Roboto Thin" pitchFamily="2" charset="0"/>
              </a:rPr>
              <a:t>NOW, AREN’T THOSE BETTER THAN YOUR ROBOT?</a:t>
            </a:r>
          </a:p>
        </p:txBody>
      </p:sp>
    </p:spTree>
    <p:extLst>
      <p:ext uri="{BB962C8B-B14F-4D97-AF65-F5344CB8AC3E}">
        <p14:creationId xmlns:p14="http://schemas.microsoft.com/office/powerpoint/2010/main" val="17222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972"/>
          <a:stretch/>
        </p:blipFill>
        <p:spPr>
          <a:xfrm>
            <a:off x="-2196548" y="0"/>
            <a:ext cx="12192000" cy="6858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378" t="145" r="17753" b="-145"/>
          <a:stretch/>
        </p:blipFill>
        <p:spPr>
          <a:xfrm>
            <a:off x="6096000" y="-8390"/>
            <a:ext cx="6937512" cy="6937696"/>
          </a:xfrm>
          <a:prstGeom prst="rect">
            <a:avLst/>
          </a:prstGeom>
        </p:spPr>
      </p:pic>
    </p:spTree>
    <p:extLst>
      <p:ext uri="{BB962C8B-B14F-4D97-AF65-F5344CB8AC3E}">
        <p14:creationId xmlns:p14="http://schemas.microsoft.com/office/powerpoint/2010/main" val="167405906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6656" y="566530"/>
            <a:ext cx="2672003" cy="656922"/>
          </a:xfrm>
        </p:spPr>
        <p:txBody>
          <a:bodyPr>
            <a:normAutofit/>
          </a:bodyPr>
          <a:lstStyle/>
          <a:p>
            <a:r>
              <a:rPr lang="en-US" sz="4000" dirty="0" smtClean="0">
                <a:solidFill>
                  <a:schemeClr val="accent2"/>
                </a:solidFill>
                <a:latin typeface="Roboto Th" pitchFamily="2" charset="0"/>
                <a:ea typeface="Roboto Th" pitchFamily="2" charset="0"/>
              </a:rPr>
              <a:t>MP RAIR </a:t>
            </a:r>
            <a:endParaRPr lang="en-US" sz="4000" dirty="0">
              <a:solidFill>
                <a:schemeClr val="accent2"/>
              </a:solidFill>
              <a:latin typeface="Roboto Th" pitchFamily="2" charset="0"/>
              <a:ea typeface="Roboto Th" pitchFamily="2" charset="0"/>
            </a:endParaRPr>
          </a:p>
        </p:txBody>
      </p:sp>
      <p:sp>
        <p:nvSpPr>
          <p:cNvPr id="3" name="Content Placeholder 2"/>
          <p:cNvSpPr>
            <a:spLocks noGrp="1"/>
          </p:cNvSpPr>
          <p:nvPr>
            <p:ph idx="1"/>
          </p:nvPr>
        </p:nvSpPr>
        <p:spPr>
          <a:xfrm>
            <a:off x="676656" y="2558333"/>
            <a:ext cx="5287916" cy="2558952"/>
          </a:xfrm>
        </p:spPr>
        <p:txBody>
          <a:bodyPr>
            <a:normAutofit/>
          </a:bodyPr>
          <a:lstStyle/>
          <a:p>
            <a:pPr lvl="1">
              <a:buFont typeface="Arial" panose="020B0604020202020204" pitchFamily="34" charset="0"/>
              <a:buChar char="•"/>
            </a:pPr>
            <a:r>
              <a:rPr lang="en-US" dirty="0" smtClean="0">
                <a:solidFill>
                  <a:schemeClr val="bg1"/>
                </a:solidFill>
                <a:latin typeface="Roboto Th" pitchFamily="2" charset="0"/>
                <a:ea typeface="Roboto Th" pitchFamily="2" charset="0"/>
              </a:rPr>
              <a:t>Low Cost (&lt;$2000) </a:t>
            </a:r>
            <a:r>
              <a:rPr lang="en-US" dirty="0" smtClean="0">
                <a:solidFill>
                  <a:schemeClr val="accent2"/>
                </a:solidFill>
              </a:rPr>
              <a:t>▲</a:t>
            </a:r>
            <a:r>
              <a:rPr lang="en-US" sz="1100" dirty="0" smtClean="0">
                <a:solidFill>
                  <a:schemeClr val="bg1">
                    <a:lumMod val="50000"/>
                  </a:schemeClr>
                </a:solidFill>
                <a:latin typeface="Roboto Th" pitchFamily="2" charset="0"/>
                <a:ea typeface="Roboto Th" pitchFamily="2" charset="0"/>
              </a:rPr>
              <a:t>(with improved equipment)</a:t>
            </a:r>
            <a:endParaRPr lang="en-US" dirty="0" smtClean="0">
              <a:solidFill>
                <a:schemeClr val="bg1">
                  <a:lumMod val="50000"/>
                </a:schemeClr>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Portable/Small size </a:t>
            </a:r>
            <a:r>
              <a:rPr lang="en-US" dirty="0" smtClean="0">
                <a:solidFill>
                  <a:schemeClr val="accent2"/>
                </a:solidFill>
              </a:rPr>
              <a:t>▲</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Less Energy consumption </a:t>
            </a:r>
            <a:r>
              <a:rPr lang="en-US" dirty="0">
                <a:solidFill>
                  <a:schemeClr val="accent2"/>
                </a:solidFill>
              </a:rPr>
              <a:t>▲</a:t>
            </a: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Not capable of mine detonation </a:t>
            </a:r>
            <a:r>
              <a:rPr lang="en-US" dirty="0" smtClean="0">
                <a:solidFill>
                  <a:srgbClr val="C00000"/>
                </a:solidFill>
              </a:rPr>
              <a:t>▼</a:t>
            </a:r>
            <a:endParaRPr lang="en-US" dirty="0" smtClean="0">
              <a:solidFill>
                <a:srgbClr val="C00000"/>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Use </a:t>
            </a:r>
            <a:r>
              <a:rPr lang="en-US" dirty="0">
                <a:solidFill>
                  <a:schemeClr val="accent2"/>
                </a:solidFill>
              </a:rPr>
              <a:t>▲</a:t>
            </a:r>
            <a:endParaRPr lang="en-US" dirty="0" smtClean="0">
              <a:solidFill>
                <a:schemeClr val="bg1"/>
              </a:solidFill>
              <a:latin typeface="Roboto Th" pitchFamily="2" charset="0"/>
              <a:ea typeface="Roboto Th" pitchFamily="2" charset="0"/>
            </a:endParaRPr>
          </a:p>
          <a:p>
            <a:pPr lvl="1">
              <a:buFont typeface="Arial" panose="020B0604020202020204" pitchFamily="34" charset="0"/>
              <a:buChar char="•"/>
            </a:pPr>
            <a:r>
              <a:rPr lang="en-US" dirty="0" smtClean="0">
                <a:solidFill>
                  <a:schemeClr val="bg1"/>
                </a:solidFill>
                <a:latin typeface="Roboto Th" pitchFamily="2" charset="0"/>
                <a:ea typeface="Roboto Th" pitchFamily="2" charset="0"/>
              </a:rPr>
              <a:t>Easy to obtain (Assemble/Make) </a:t>
            </a:r>
            <a:r>
              <a:rPr lang="en-US" dirty="0">
                <a:solidFill>
                  <a:schemeClr val="accent2"/>
                </a:solidFill>
              </a:rPr>
              <a:t>▲</a:t>
            </a:r>
            <a:endParaRPr lang="en-US" dirty="0">
              <a:solidFill>
                <a:schemeClr val="bg1"/>
              </a:solidFill>
              <a:latin typeface="Roboto Th" pitchFamily="2" charset="0"/>
              <a:ea typeface="Roboto Th" pitchFamily="2" charset="0"/>
            </a:endParaRPr>
          </a:p>
        </p:txBody>
      </p:sp>
      <p:sp>
        <p:nvSpPr>
          <p:cNvPr id="4" name="Title 1"/>
          <p:cNvSpPr txBox="1">
            <a:spLocks/>
          </p:cNvSpPr>
          <p:nvPr/>
        </p:nvSpPr>
        <p:spPr>
          <a:xfrm>
            <a:off x="4774891" y="482047"/>
            <a:ext cx="7340081" cy="825887"/>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smtClean="0">
                <a:solidFill>
                  <a:schemeClr val="accent2"/>
                </a:solidFill>
                <a:latin typeface="Roboto Th" pitchFamily="2" charset="0"/>
                <a:ea typeface="Roboto Th" pitchFamily="2" charset="0"/>
              </a:rPr>
              <a:t>MINE CLEARANCE MACHINES</a:t>
            </a:r>
            <a:endParaRPr lang="en-US" sz="4000" dirty="0">
              <a:solidFill>
                <a:schemeClr val="accent2"/>
              </a:solidFill>
              <a:latin typeface="Roboto Th" pitchFamily="2" charset="0"/>
              <a:ea typeface="Roboto Th" pitchFamily="2" charset="0"/>
            </a:endParaRPr>
          </a:p>
        </p:txBody>
      </p:sp>
      <p:sp>
        <p:nvSpPr>
          <p:cNvPr id="5" name="Oval 4"/>
          <p:cNvSpPr/>
          <p:nvPr/>
        </p:nvSpPr>
        <p:spPr>
          <a:xfrm>
            <a:off x="3219604" y="322669"/>
            <a:ext cx="1144642" cy="1144642"/>
          </a:xfrm>
          <a:prstGeom prst="ellipse">
            <a:avLst/>
          </a:prstGeom>
          <a:solidFill>
            <a:schemeClr val="accent2"/>
          </a:solidFill>
          <a:ln>
            <a:noFill/>
          </a:ln>
          <a:effectLst>
            <a:glow rad="254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lumMod val="75000"/>
                    <a:lumOff val="25000"/>
                  </a:schemeClr>
                </a:solidFill>
                <a:latin typeface="Roboto Th" pitchFamily="2" charset="0"/>
                <a:ea typeface="Roboto Th" pitchFamily="2" charset="0"/>
              </a:rPr>
              <a:t>VS</a:t>
            </a:r>
            <a:endParaRPr lang="en-US" sz="4000" dirty="0">
              <a:solidFill>
                <a:schemeClr val="tx1">
                  <a:lumMod val="75000"/>
                  <a:lumOff val="25000"/>
                </a:schemeClr>
              </a:solidFill>
              <a:latin typeface="Roboto Th" pitchFamily="2" charset="0"/>
              <a:ea typeface="Roboto Th" pitchFamily="2" charset="0"/>
            </a:endParaRPr>
          </a:p>
        </p:txBody>
      </p:sp>
      <p:sp>
        <p:nvSpPr>
          <p:cNvPr id="6" name="Content Placeholder 2"/>
          <p:cNvSpPr txBox="1">
            <a:spLocks/>
          </p:cNvSpPr>
          <p:nvPr/>
        </p:nvSpPr>
        <p:spPr>
          <a:xfrm>
            <a:off x="6722960" y="2558333"/>
            <a:ext cx="5048283" cy="2558952"/>
          </a:xfrm>
          <a:prstGeom prst="rect">
            <a:avLst/>
          </a:prstGeom>
        </p:spPr>
        <p:txBody>
          <a:bodyPr vert="horz" lIns="91440" tIns="45720" rIns="91440" bIns="45720" rtlCol="0">
            <a:normAutofit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buFont typeface="Arial" pitchFamily="34" charset="0"/>
              <a:buChar char="•"/>
            </a:pPr>
            <a:r>
              <a:rPr lang="en-US" dirty="0" smtClean="0">
                <a:solidFill>
                  <a:schemeClr val="bg1"/>
                </a:solidFill>
                <a:latin typeface="Roboto Th" pitchFamily="2" charset="0"/>
                <a:ea typeface="Roboto Th" pitchFamily="2" charset="0"/>
              </a:rPr>
              <a:t>High Cost (&gt;$30000) </a:t>
            </a:r>
            <a:r>
              <a:rPr lang="en-US" dirty="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Huge size </a:t>
            </a:r>
            <a:r>
              <a:rPr lang="en-US" dirty="0" smtClean="0">
                <a:solidFill>
                  <a:srgbClr val="C00000"/>
                </a:solidFill>
              </a:rPr>
              <a:t>▼</a:t>
            </a:r>
          </a:p>
          <a:p>
            <a:pPr lvl="1">
              <a:buFont typeface="Arial" pitchFamily="34" charset="0"/>
              <a:buChar char="•"/>
            </a:pPr>
            <a:r>
              <a:rPr lang="en-US" dirty="0" smtClean="0">
                <a:solidFill>
                  <a:schemeClr val="bg1"/>
                </a:solidFill>
                <a:latin typeface="Roboto Th" pitchFamily="2" charset="0"/>
                <a:ea typeface="Roboto Th" pitchFamily="2" charset="0"/>
              </a:rPr>
              <a:t>More energy consumption </a:t>
            </a:r>
            <a:r>
              <a:rPr lang="en-US" dirty="0" smtClean="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Capable of mine detonation </a:t>
            </a:r>
            <a:r>
              <a:rPr lang="en-US" dirty="0" smtClean="0">
                <a:solidFill>
                  <a:schemeClr val="accent2"/>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Skill required to use (Training) </a:t>
            </a:r>
            <a:r>
              <a:rPr lang="en-US" dirty="0">
                <a:solidFill>
                  <a:srgbClr val="C00000"/>
                </a:solidFill>
              </a:rPr>
              <a:t>▼</a:t>
            </a:r>
            <a:endParaRPr lang="en-US" dirty="0" smtClean="0">
              <a:solidFill>
                <a:schemeClr val="bg1"/>
              </a:solidFill>
              <a:latin typeface="Roboto Th" pitchFamily="2" charset="0"/>
              <a:ea typeface="Roboto Th" pitchFamily="2" charset="0"/>
            </a:endParaRPr>
          </a:p>
          <a:p>
            <a:pPr lvl="1">
              <a:buFont typeface="Arial" pitchFamily="34" charset="0"/>
              <a:buChar char="•"/>
            </a:pPr>
            <a:r>
              <a:rPr lang="en-US" dirty="0" smtClean="0">
                <a:solidFill>
                  <a:schemeClr val="bg1"/>
                </a:solidFill>
                <a:latin typeface="Roboto Th" pitchFamily="2" charset="0"/>
                <a:ea typeface="Roboto Th" pitchFamily="2" charset="0"/>
              </a:rPr>
              <a:t>Hard to obtain (Impossible for non-military personnel) </a:t>
            </a:r>
            <a:r>
              <a:rPr lang="en-US" dirty="0">
                <a:solidFill>
                  <a:srgbClr val="C00000"/>
                </a:solidFill>
              </a:rPr>
              <a:t>▼</a:t>
            </a:r>
            <a:endParaRPr lang="en-US" dirty="0">
              <a:solidFill>
                <a:schemeClr val="bg1"/>
              </a:solidFill>
              <a:latin typeface="Roboto Th" pitchFamily="2" charset="0"/>
              <a:ea typeface="Roboto Th" pitchFamily="2" charset="0"/>
            </a:endParaRPr>
          </a:p>
        </p:txBody>
      </p:sp>
      <p:sp>
        <p:nvSpPr>
          <p:cNvPr id="7" name="TextBox 6"/>
          <p:cNvSpPr txBox="1"/>
          <p:nvPr/>
        </p:nvSpPr>
        <p:spPr>
          <a:xfrm>
            <a:off x="676656" y="5914239"/>
            <a:ext cx="11118265" cy="646331"/>
          </a:xfrm>
          <a:prstGeom prst="rect">
            <a:avLst/>
          </a:prstGeom>
          <a:noFill/>
        </p:spPr>
        <p:txBody>
          <a:bodyPr wrap="square" rtlCol="0">
            <a:spAutoFit/>
          </a:bodyPr>
          <a:lstStyle/>
          <a:p>
            <a:r>
              <a:rPr lang="en-US" dirty="0">
                <a:solidFill>
                  <a:schemeClr val="accent2"/>
                </a:solidFill>
                <a:latin typeface="Roboto" pitchFamily="2" charset="0"/>
                <a:ea typeface="Roboto" pitchFamily="2" charset="0"/>
              </a:rPr>
              <a:t>▲</a:t>
            </a:r>
            <a:r>
              <a:rPr lang="en-US" dirty="0" smtClean="0">
                <a:solidFill>
                  <a:schemeClr val="accent2"/>
                </a:solidFill>
                <a:latin typeface="Roboto" pitchFamily="2" charset="0"/>
                <a:ea typeface="Roboto" pitchFamily="2" charset="0"/>
              </a:rPr>
              <a:t> - UPSIDE</a:t>
            </a:r>
          </a:p>
          <a:p>
            <a:r>
              <a:rPr lang="en-US" dirty="0">
                <a:solidFill>
                  <a:srgbClr val="C00000"/>
                </a:solidFill>
                <a:latin typeface="Roboto" pitchFamily="2" charset="0"/>
                <a:ea typeface="Roboto" pitchFamily="2" charset="0"/>
              </a:rPr>
              <a:t>▼</a:t>
            </a:r>
            <a:r>
              <a:rPr lang="en-US" dirty="0" smtClean="0">
                <a:solidFill>
                  <a:schemeClr val="accent2"/>
                </a:solidFill>
                <a:latin typeface="Roboto" pitchFamily="2" charset="0"/>
                <a:ea typeface="Roboto" pitchFamily="2" charset="0"/>
              </a:rPr>
              <a:t> </a:t>
            </a:r>
            <a:r>
              <a:rPr lang="en-US" dirty="0" smtClean="0">
                <a:solidFill>
                  <a:srgbClr val="C00000"/>
                </a:solidFill>
                <a:latin typeface="Roboto" pitchFamily="2" charset="0"/>
                <a:ea typeface="Roboto" pitchFamily="2" charset="0"/>
              </a:rPr>
              <a:t>- DOWNSIDE</a:t>
            </a:r>
            <a:endParaRPr lang="en-US" dirty="0">
              <a:solidFill>
                <a:srgbClr val="C00000"/>
              </a:solidFill>
              <a:latin typeface="Roboto" pitchFamily="2" charset="0"/>
              <a:ea typeface="Roboto" pitchFamily="2" charset="0"/>
            </a:endParaRPr>
          </a:p>
        </p:txBody>
      </p:sp>
    </p:spTree>
    <p:extLst>
      <p:ext uri="{BB962C8B-B14F-4D97-AF65-F5344CB8AC3E}">
        <p14:creationId xmlns:p14="http://schemas.microsoft.com/office/powerpoint/2010/main" val="24793576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9"/>
            <a:ext cx="2952925" cy="68801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017" y="1225238"/>
            <a:ext cx="3597965" cy="3479232"/>
          </a:xfrm>
          <a:prstGeom prst="rect">
            <a:avLst/>
          </a:prstGeom>
          <a:noFill/>
        </p:spPr>
      </p:pic>
      <p:pic>
        <p:nvPicPr>
          <p:cNvPr id="3" name="Picture 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67502" y="5429574"/>
            <a:ext cx="710956" cy="710956"/>
          </a:xfrm>
          <a:prstGeom prst="rect">
            <a:avLst/>
          </a:prstGeom>
        </p:spPr>
      </p:pic>
      <p:sp>
        <p:nvSpPr>
          <p:cNvPr id="6" name="Rectangle 5"/>
          <p:cNvSpPr/>
          <p:nvPr/>
        </p:nvSpPr>
        <p:spPr>
          <a:xfrm>
            <a:off x="1849483" y="4704470"/>
            <a:ext cx="8488585" cy="1415772"/>
          </a:xfrm>
          <a:prstGeom prst="rect">
            <a:avLst/>
          </a:prstGeom>
        </p:spPr>
        <p:txBody>
          <a:bodyPr wrap="square">
            <a:spAutoFit/>
          </a:bodyPr>
          <a:lstStyle/>
          <a:p>
            <a:pPr algn="ctr"/>
            <a:r>
              <a:rPr lang="en-US" sz="5400" dirty="0">
                <a:solidFill>
                  <a:srgbClr val="40AA54"/>
                </a:solidFill>
                <a:latin typeface="Roboto Th" pitchFamily="2" charset="0"/>
                <a:ea typeface="Roboto Th" pitchFamily="2" charset="0"/>
              </a:rPr>
              <a:t>OPEN </a:t>
            </a:r>
            <a:r>
              <a:rPr lang="en-US" sz="5400" dirty="0" smtClean="0">
                <a:solidFill>
                  <a:srgbClr val="40AA54"/>
                </a:solidFill>
                <a:latin typeface="Roboto Th" pitchFamily="2" charset="0"/>
                <a:ea typeface="Roboto Th" pitchFamily="2" charset="0"/>
              </a:rPr>
              <a:t>SOURCE</a:t>
            </a:r>
          </a:p>
          <a:p>
            <a:pPr algn="ctr"/>
            <a:r>
              <a:rPr lang="en-US" sz="3200" dirty="0" smtClean="0">
                <a:solidFill>
                  <a:schemeClr val="bg1"/>
                </a:solidFill>
                <a:latin typeface="Roboto Th" pitchFamily="2" charset="0"/>
                <a:ea typeface="Roboto Th" pitchFamily="2" charset="0"/>
              </a:rPr>
              <a:t>http</a:t>
            </a:r>
            <a:r>
              <a:rPr lang="en-US" sz="3200" dirty="0">
                <a:solidFill>
                  <a:schemeClr val="bg1"/>
                </a:solidFill>
                <a:latin typeface="Roboto Th" pitchFamily="2" charset="0"/>
                <a:ea typeface="Roboto Th" pitchFamily="2" charset="0"/>
              </a:rPr>
              <a:t>://</a:t>
            </a:r>
            <a:r>
              <a:rPr lang="en-US" sz="3200" dirty="0" smtClean="0">
                <a:solidFill>
                  <a:schemeClr val="bg1"/>
                </a:solidFill>
                <a:latin typeface="Roboto Th" pitchFamily="2" charset="0"/>
                <a:ea typeface="Roboto Th" pitchFamily="2" charset="0"/>
              </a:rPr>
              <a:t>github.com/xiprox/schrc_project_mp_rair</a:t>
            </a:r>
            <a:endParaRPr lang="en-US" sz="3200" dirty="0">
              <a:solidFill>
                <a:schemeClr val="bg1"/>
              </a:solidFill>
              <a:latin typeface="Roboto Th" pitchFamily="2" charset="0"/>
              <a:ea typeface="Roboto Th" pitchFamily="2" charset="0"/>
            </a:endParaRPr>
          </a:p>
        </p:txBody>
      </p:sp>
    </p:spTree>
    <p:extLst>
      <p:ext uri="{BB962C8B-B14F-4D97-AF65-F5344CB8AC3E}">
        <p14:creationId xmlns:p14="http://schemas.microsoft.com/office/powerpoint/2010/main" val="143158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11096048" cy="1092080"/>
          </a:xfrm>
        </p:spPr>
        <p:txBody>
          <a:bodyPr>
            <a:noAutofit/>
          </a:bodyPr>
          <a:lstStyle/>
          <a:p>
            <a:r>
              <a:rPr lang="en-US" sz="4000" dirty="0" smtClean="0">
                <a:solidFill>
                  <a:schemeClr val="accent2"/>
                </a:solidFill>
                <a:latin typeface="Roboto Thin" pitchFamily="2" charset="0"/>
                <a:ea typeface="Roboto Thin" pitchFamily="2" charset="0"/>
              </a:rPr>
              <a:t>REFERENCES AND SOURCES</a:t>
            </a:r>
          </a:p>
        </p:txBody>
      </p:sp>
      <p:sp>
        <p:nvSpPr>
          <p:cNvPr id="3" name="Rectangle 2"/>
          <p:cNvSpPr/>
          <p:nvPr/>
        </p:nvSpPr>
        <p:spPr>
          <a:xfrm>
            <a:off x="576469" y="1033975"/>
            <a:ext cx="11280913" cy="5624617"/>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“The Silent Menace: Landmines in Bosnia and Herzegovina”, 01 February 1998, INTERNATIONAL COMMITTEE OF THE RED CROSS.</a:t>
            </a:r>
          </a:p>
          <a:p>
            <a:pPr marL="457200" marR="0">
              <a:lnSpc>
                <a:spcPct val="107000"/>
              </a:lnSpc>
              <a:spcBef>
                <a:spcPts val="0"/>
              </a:spcBef>
              <a:spcAft>
                <a:spcPts val="0"/>
              </a:spcAft>
            </a:pPr>
            <a:r>
              <a:rPr lang="en-US" sz="1400" u="sng" dirty="0" smtClean="0">
                <a:solidFill>
                  <a:schemeClr val="bg1"/>
                </a:solidFill>
                <a:latin typeface="Roboto" pitchFamily="2" charset="0"/>
                <a:ea typeface="Roboto" pitchFamily="2" charset="0"/>
                <a:cs typeface="Times New Roman" panose="02020603050405020304" pitchFamily="18" charset="0"/>
                <a:hlinkClick r:id="rId2"/>
              </a:rPr>
              <a:t>http</a:t>
            </a:r>
            <a:r>
              <a:rPr lang="en-US" sz="1400" u="sng" dirty="0">
                <a:solidFill>
                  <a:schemeClr val="bg1"/>
                </a:solidFill>
                <a:latin typeface="Roboto" pitchFamily="2" charset="0"/>
                <a:ea typeface="Roboto" pitchFamily="2" charset="0"/>
                <a:cs typeface="Times New Roman" panose="02020603050405020304" pitchFamily="18" charset="0"/>
                <a:hlinkClick r:id="rId2"/>
              </a:rPr>
              <a:t>://www.icrc.org/eng/assets/files/other/silent-menace-bosnia-herzegovina-57jp32-010298.pdf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DDAS Accident Report. Accident Number 207, </a:t>
            </a:r>
            <a:r>
              <a:rPr lang="en-US" sz="1400" dirty="0" smtClean="0">
                <a:solidFill>
                  <a:schemeClr val="bg1"/>
                </a:solidFill>
                <a:latin typeface="Roboto" pitchFamily="2" charset="0"/>
                <a:ea typeface="Roboto" pitchFamily="2" charset="0"/>
                <a:cs typeface="Times New Roman" panose="02020603050405020304" pitchFamily="18" charset="0"/>
              </a:rPr>
              <a:t>16/04/2004.</a:t>
            </a:r>
          </a:p>
          <a:p>
            <a:pPr marR="0" lvl="0">
              <a:lnSpc>
                <a:spcPct val="107000"/>
              </a:lnSpc>
              <a:spcBef>
                <a:spcPts val="0"/>
              </a:spcBef>
              <a:spcAft>
                <a:spcPts val="0"/>
              </a:spcAft>
            </a:pPr>
            <a:r>
              <a:rPr lang="en-US" sz="1400" dirty="0" smtClean="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3"/>
              </a:rPr>
              <a:t>http</a:t>
            </a:r>
            <a:r>
              <a:rPr lang="en-US" sz="1400" u="sng" dirty="0">
                <a:solidFill>
                  <a:schemeClr val="bg1"/>
                </a:solidFill>
                <a:latin typeface="Roboto" pitchFamily="2" charset="0"/>
                <a:ea typeface="Roboto" pitchFamily="2" charset="0"/>
                <a:cs typeface="Times New Roman" panose="02020603050405020304" pitchFamily="18" charset="0"/>
                <a:hlinkClick r:id="rId3"/>
              </a:rPr>
              <a:t>://www.ddasonline.com/PDF_files/DDASaccident207.pdf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DDAS Accident Report. Accident Number 717, </a:t>
            </a:r>
            <a:r>
              <a:rPr lang="en-US" sz="1400" dirty="0" smtClean="0">
                <a:solidFill>
                  <a:schemeClr val="bg1"/>
                </a:solidFill>
                <a:latin typeface="Roboto" pitchFamily="2" charset="0"/>
                <a:ea typeface="Roboto" pitchFamily="2" charset="0"/>
                <a:cs typeface="Times New Roman" panose="02020603050405020304" pitchFamily="18" charset="0"/>
              </a:rPr>
              <a:t>08/07/2011.</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4"/>
              </a:rPr>
              <a:t>http</a:t>
            </a:r>
            <a:r>
              <a:rPr lang="en-US" sz="1400" u="sng" dirty="0">
                <a:solidFill>
                  <a:schemeClr val="bg1"/>
                </a:solidFill>
                <a:latin typeface="Roboto" pitchFamily="2" charset="0"/>
                <a:ea typeface="Roboto" pitchFamily="2" charset="0"/>
                <a:cs typeface="Times New Roman" panose="02020603050405020304" pitchFamily="18" charset="0"/>
                <a:hlinkClick r:id="rId4"/>
              </a:rPr>
              <a:t>://www.ddasonline.com/PDF_files/DDASaccident717.pdf</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“Land mine contamination in Bosnia and Herzegovina”, 10 August 2012, Wikipedia. </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5"/>
              </a:rPr>
              <a:t>http://en.wikipedia.org/wiki/Land_mine_contamination_in_Bosnia_and_Herzegovina</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“Anti-personnel mine”, </a:t>
            </a:r>
            <a:r>
              <a:rPr lang="en-US" sz="1400" dirty="0">
                <a:solidFill>
                  <a:schemeClr val="bg1"/>
                </a:solidFill>
                <a:latin typeface="Roboto" pitchFamily="2" charset="0"/>
                <a:ea typeface="Roboto" pitchFamily="2" charset="0"/>
                <a:cs typeface="Arial" panose="020B0604020202020204" pitchFamily="34" charset="0"/>
              </a:rPr>
              <a:t>25 April 2013</a:t>
            </a:r>
            <a:r>
              <a:rPr lang="en-US" sz="1100" dirty="0">
                <a:solidFill>
                  <a:schemeClr val="bg1"/>
                </a:solidFill>
                <a:latin typeface="Roboto" pitchFamily="2" charset="0"/>
                <a:ea typeface="Roboto" pitchFamily="2" charset="0"/>
                <a:cs typeface="Arial" panose="020B0604020202020204" pitchFamily="34" charset="0"/>
              </a:rPr>
              <a:t>, </a:t>
            </a:r>
            <a:r>
              <a:rPr lang="en-US" sz="1400" dirty="0">
                <a:solidFill>
                  <a:schemeClr val="bg1"/>
                </a:solidFill>
                <a:latin typeface="Roboto" pitchFamily="2" charset="0"/>
                <a:ea typeface="Roboto" pitchFamily="2" charset="0"/>
                <a:cs typeface="Times New Roman" panose="02020603050405020304" pitchFamily="18" charset="0"/>
              </a:rPr>
              <a:t>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6"/>
              </a:rPr>
              <a:t>http://en.wikipedia.org/wiki/Anti-personnel_mine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“Bosnia and Herzegovina”, Landmine and Cluster Munition Monitor,</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7"/>
              </a:rPr>
              <a:t>http://www.the-monitor.org/index.php/publications/display?url=lm/2006/bih.html</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“Land mine”, 23 April 2013</a:t>
            </a:r>
            <a:r>
              <a:rPr lang="en-US" sz="1100" dirty="0">
                <a:solidFill>
                  <a:schemeClr val="bg1"/>
                </a:solidFill>
                <a:latin typeface="Roboto" pitchFamily="2" charset="0"/>
                <a:ea typeface="Roboto" pitchFamily="2" charset="0"/>
                <a:cs typeface="Arial" panose="020B0604020202020204" pitchFamily="34" charset="0"/>
              </a:rPr>
              <a:t>,</a:t>
            </a:r>
            <a:r>
              <a:rPr lang="en-US" sz="1100" dirty="0">
                <a:solidFill>
                  <a:schemeClr val="bg1"/>
                </a:solidFill>
                <a:latin typeface="Roboto" pitchFamily="2" charset="0"/>
                <a:ea typeface="Roboto" pitchFamily="2" charset="0"/>
                <a:cs typeface="Times New Roman" panose="02020603050405020304" pitchFamily="18" charset="0"/>
              </a:rPr>
              <a:t>‎</a:t>
            </a:r>
            <a:r>
              <a:rPr lang="en-US" sz="1100" dirty="0">
                <a:solidFill>
                  <a:schemeClr val="bg1"/>
                </a:solidFill>
                <a:latin typeface="Roboto" pitchFamily="2" charset="0"/>
                <a:ea typeface="Roboto" pitchFamily="2" charset="0"/>
                <a:cs typeface="Arial" panose="020B0604020202020204" pitchFamily="34" charset="0"/>
              </a:rPr>
              <a:t> </a:t>
            </a:r>
            <a:r>
              <a:rPr lang="en-US" sz="1400" dirty="0">
                <a:solidFill>
                  <a:schemeClr val="bg1"/>
                </a:solidFill>
                <a:latin typeface="Roboto" pitchFamily="2" charset="0"/>
                <a:ea typeface="Roboto" pitchFamily="2" charset="0"/>
                <a:cs typeface="Times New Roman" panose="02020603050405020304" pitchFamily="18" charset="0"/>
              </a:rPr>
              <a:t> 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8"/>
              </a:rPr>
              <a:t>http://en.wikipedia.org/wiki/Land_mine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err="1">
                <a:solidFill>
                  <a:schemeClr val="bg1"/>
                </a:solidFill>
                <a:latin typeface="Roboto" pitchFamily="2" charset="0"/>
                <a:ea typeface="Roboto" pitchFamily="2" charset="0"/>
                <a:cs typeface="Times New Roman" panose="02020603050405020304" pitchFamily="18" charset="0"/>
              </a:rPr>
              <a:t>Bonsor</a:t>
            </a:r>
            <a:r>
              <a:rPr lang="en-US" sz="1400" dirty="0">
                <a:solidFill>
                  <a:schemeClr val="bg1"/>
                </a:solidFill>
                <a:latin typeface="Roboto" pitchFamily="2" charset="0"/>
                <a:ea typeface="Roboto" pitchFamily="2" charset="0"/>
                <a:cs typeface="Times New Roman" panose="02020603050405020304" pitchFamily="18" charset="0"/>
              </a:rPr>
              <a:t>, Kevin.  "How Landmines Work" 19 June 2001.  HowStuffWorks.com</a:t>
            </a:r>
            <a:r>
              <a:rPr lang="en-US" sz="1400" dirty="0" smtClean="0">
                <a:solidFill>
                  <a:schemeClr val="bg1"/>
                </a:solidFill>
                <a:latin typeface="Roboto" pitchFamily="2" charset="0"/>
                <a:ea typeface="Roboto" pitchFamily="2" charset="0"/>
                <a:cs typeface="Times New Roman" panose="02020603050405020304" pitchFamily="18" charset="0"/>
              </a:rPr>
              <a:t>.</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9"/>
              </a:rPr>
              <a:t>http</a:t>
            </a:r>
            <a:r>
              <a:rPr lang="en-US" sz="1400" u="sng" dirty="0">
                <a:solidFill>
                  <a:schemeClr val="bg1"/>
                </a:solidFill>
                <a:latin typeface="Roboto" pitchFamily="2" charset="0"/>
                <a:ea typeface="Roboto" pitchFamily="2" charset="0"/>
                <a:cs typeface="Times New Roman" panose="02020603050405020304" pitchFamily="18" charset="0"/>
                <a:hlinkClick r:id="rId9"/>
              </a:rPr>
              <a:t>://science.howstuffworks.com/landmine.htm</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“Anti-Tank mine”, 22 February 2013, Wikipedia.</a:t>
            </a:r>
          </a:p>
          <a:p>
            <a:pPr marL="457200" marR="0">
              <a:lnSpc>
                <a:spcPct val="107000"/>
              </a:lnSpc>
              <a:spcBef>
                <a:spcPts val="0"/>
              </a:spcBef>
              <a:spcAft>
                <a:spcPts val="0"/>
              </a:spcAft>
            </a:pPr>
            <a:r>
              <a:rPr lang="en-US" sz="1400" u="sng" dirty="0">
                <a:solidFill>
                  <a:schemeClr val="bg1"/>
                </a:solidFill>
                <a:latin typeface="Roboto" pitchFamily="2" charset="0"/>
                <a:ea typeface="Roboto" pitchFamily="2" charset="0"/>
                <a:cs typeface="Times New Roman" panose="02020603050405020304" pitchFamily="18" charset="0"/>
                <a:hlinkClick r:id="rId10"/>
              </a:rPr>
              <a:t>http://en.wikipedia.org/wiki/Anti-tank_mine</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err="1">
                <a:solidFill>
                  <a:schemeClr val="bg1"/>
                </a:solidFill>
                <a:latin typeface="Roboto" pitchFamily="2" charset="0"/>
                <a:ea typeface="Roboto" pitchFamily="2" charset="0"/>
                <a:cs typeface="Times New Roman" panose="02020603050405020304" pitchFamily="18" charset="0"/>
              </a:rPr>
              <a:t>Gérald</a:t>
            </a:r>
            <a:r>
              <a:rPr lang="en-US" sz="1400" dirty="0">
                <a:solidFill>
                  <a:schemeClr val="bg1"/>
                </a:solidFill>
                <a:latin typeface="Roboto" pitchFamily="2" charset="0"/>
                <a:ea typeface="Roboto" pitchFamily="2" charset="0"/>
                <a:cs typeface="Times New Roman" panose="02020603050405020304" pitchFamily="18" charset="0"/>
              </a:rPr>
              <a:t> C. </a:t>
            </a:r>
            <a:r>
              <a:rPr lang="en-US" sz="1400" dirty="0" err="1">
                <a:solidFill>
                  <a:schemeClr val="bg1"/>
                </a:solidFill>
                <a:latin typeface="Roboto" pitchFamily="2" charset="0"/>
                <a:ea typeface="Roboto" pitchFamily="2" charset="0"/>
                <a:cs typeface="Times New Roman" panose="02020603050405020304" pitchFamily="18" charset="0"/>
              </a:rPr>
              <a:t>Cauderay</a:t>
            </a:r>
            <a:r>
              <a:rPr lang="en-US" sz="1400" dirty="0">
                <a:solidFill>
                  <a:schemeClr val="bg1"/>
                </a:solidFill>
                <a:latin typeface="Roboto" pitchFamily="2" charset="0"/>
                <a:ea typeface="Roboto" pitchFamily="2" charset="0"/>
                <a:cs typeface="Times New Roman" panose="02020603050405020304" pitchFamily="18" charset="0"/>
              </a:rPr>
              <a:t> (1993). </a:t>
            </a:r>
            <a:r>
              <a:rPr lang="en-US" sz="1400" dirty="0" smtClean="0">
                <a:solidFill>
                  <a:schemeClr val="bg1"/>
                </a:solidFill>
                <a:latin typeface="Roboto" pitchFamily="2" charset="0"/>
                <a:ea typeface="Roboto" pitchFamily="2" charset="0"/>
                <a:cs typeface="Times New Roman" panose="02020603050405020304" pitchFamily="18" charset="0"/>
              </a:rPr>
              <a:t>Anti-Personnel </a:t>
            </a:r>
            <a:r>
              <a:rPr lang="en-US" sz="1400" dirty="0">
                <a:solidFill>
                  <a:schemeClr val="bg1"/>
                </a:solidFill>
                <a:latin typeface="Roboto" pitchFamily="2" charset="0"/>
                <a:ea typeface="Roboto" pitchFamily="2" charset="0"/>
                <a:cs typeface="Times New Roman" panose="02020603050405020304" pitchFamily="18" charset="0"/>
              </a:rPr>
              <a:t>Mines. International Review of the Red </a:t>
            </a:r>
            <a:r>
              <a:rPr lang="en-US" sz="1400" dirty="0" smtClean="0">
                <a:solidFill>
                  <a:schemeClr val="bg1"/>
                </a:solidFill>
                <a:latin typeface="Roboto" pitchFamily="2" charset="0"/>
                <a:ea typeface="Roboto" pitchFamily="2" charset="0"/>
                <a:cs typeface="Times New Roman" panose="02020603050405020304" pitchFamily="18" charset="0"/>
              </a:rPr>
              <a:t>Cross, </a:t>
            </a:r>
            <a:r>
              <a:rPr lang="en-US" sz="1400" dirty="0">
                <a:solidFill>
                  <a:schemeClr val="bg1"/>
                </a:solidFill>
                <a:latin typeface="Roboto" pitchFamily="2" charset="0"/>
                <a:ea typeface="Roboto" pitchFamily="2" charset="0"/>
                <a:cs typeface="Times New Roman" panose="02020603050405020304" pitchFamily="18" charset="0"/>
              </a:rPr>
              <a:t>33, </a:t>
            </a:r>
            <a:r>
              <a:rPr lang="en-US" sz="1400" dirty="0" err="1">
                <a:solidFill>
                  <a:schemeClr val="bg1"/>
                </a:solidFill>
                <a:latin typeface="Roboto" pitchFamily="2" charset="0"/>
                <a:ea typeface="Roboto" pitchFamily="2" charset="0"/>
                <a:cs typeface="Times New Roman" panose="02020603050405020304" pitchFamily="18" charset="0"/>
              </a:rPr>
              <a:t>pp</a:t>
            </a:r>
            <a:r>
              <a:rPr lang="en-US" sz="1400" dirty="0">
                <a:solidFill>
                  <a:schemeClr val="bg1"/>
                </a:solidFill>
                <a:latin typeface="Roboto" pitchFamily="2" charset="0"/>
                <a:ea typeface="Roboto" pitchFamily="2" charset="0"/>
                <a:cs typeface="Times New Roman" panose="02020603050405020304" pitchFamily="18" charset="0"/>
              </a:rPr>
              <a:t> 273-287. doi:10.1017/S0020860400080530. </a:t>
            </a: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“Demining”, 30 April 2013, </a:t>
            </a:r>
            <a:r>
              <a:rPr lang="en-US" sz="1400" dirty="0" smtClean="0">
                <a:solidFill>
                  <a:schemeClr val="bg1"/>
                </a:solidFill>
                <a:latin typeface="Roboto" pitchFamily="2" charset="0"/>
                <a:ea typeface="Roboto" pitchFamily="2" charset="0"/>
                <a:cs typeface="Times New Roman" panose="02020603050405020304" pitchFamily="18" charset="0"/>
              </a:rPr>
              <a:t>Wikipedia.</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11"/>
              </a:rPr>
              <a:t>http</a:t>
            </a:r>
            <a:r>
              <a:rPr lang="en-US" sz="1400" u="sng" dirty="0">
                <a:solidFill>
                  <a:schemeClr val="bg1"/>
                </a:solidFill>
                <a:latin typeface="Roboto" pitchFamily="2" charset="0"/>
                <a:ea typeface="Roboto" pitchFamily="2" charset="0"/>
                <a:cs typeface="Times New Roman" panose="02020603050405020304" pitchFamily="18" charset="0"/>
                <a:hlinkClick r:id="rId11"/>
              </a:rPr>
              <a:t>://en.wikipedia.org/wiki/Demining</a:t>
            </a:r>
            <a:endParaRPr lang="en-US" sz="1400" dirty="0">
              <a:solidFill>
                <a:schemeClr val="bg1"/>
              </a:solidFill>
              <a:latin typeface="Roboto" pitchFamily="2" charset="0"/>
              <a:ea typeface="Roboto" pitchFamily="2"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solidFill>
                  <a:schemeClr val="bg1"/>
                </a:solidFill>
                <a:latin typeface="Roboto" pitchFamily="2" charset="0"/>
                <a:ea typeface="Roboto" pitchFamily="2" charset="0"/>
                <a:cs typeface="Times New Roman" panose="02020603050405020304" pitchFamily="18" charset="0"/>
              </a:rPr>
              <a:t>“Minimum Metal Mine”, 8 February 2013, Wikipedia</a:t>
            </a:r>
            <a:r>
              <a:rPr lang="en-US" sz="1400" dirty="0" smtClean="0">
                <a:solidFill>
                  <a:schemeClr val="bg1"/>
                </a:solidFill>
                <a:latin typeface="Roboto" pitchFamily="2" charset="0"/>
                <a:ea typeface="Roboto" pitchFamily="2" charset="0"/>
                <a:cs typeface="Times New Roman" panose="02020603050405020304" pitchFamily="18" charset="0"/>
              </a:rPr>
              <a:t>.</a:t>
            </a:r>
          </a:p>
          <a:p>
            <a:pPr marR="0" lvl="0">
              <a:lnSpc>
                <a:spcPct val="107000"/>
              </a:lnSpc>
              <a:spcBef>
                <a:spcPts val="0"/>
              </a:spcBef>
              <a:spcAft>
                <a:spcPts val="0"/>
              </a:spcAft>
            </a:pPr>
            <a:r>
              <a:rPr lang="en-US" sz="1400" dirty="0">
                <a:solidFill>
                  <a:schemeClr val="bg1"/>
                </a:solidFill>
                <a:latin typeface="Roboto" pitchFamily="2" charset="0"/>
                <a:ea typeface="Roboto" pitchFamily="2" charset="0"/>
                <a:cs typeface="Times New Roman" panose="02020603050405020304" pitchFamily="18" charset="0"/>
              </a:rPr>
              <a:t>	</a:t>
            </a:r>
            <a:r>
              <a:rPr lang="en-US" sz="1400" u="sng" dirty="0" smtClean="0">
                <a:solidFill>
                  <a:schemeClr val="bg1"/>
                </a:solidFill>
                <a:latin typeface="Roboto" pitchFamily="2" charset="0"/>
                <a:ea typeface="Roboto" pitchFamily="2" charset="0"/>
                <a:cs typeface="Times New Roman" panose="02020603050405020304" pitchFamily="18" charset="0"/>
                <a:hlinkClick r:id="rId12"/>
              </a:rPr>
              <a:t>http</a:t>
            </a:r>
            <a:r>
              <a:rPr lang="en-US" sz="1400" u="sng" dirty="0">
                <a:solidFill>
                  <a:schemeClr val="bg1"/>
                </a:solidFill>
                <a:latin typeface="Roboto" pitchFamily="2" charset="0"/>
                <a:ea typeface="Roboto" pitchFamily="2" charset="0"/>
                <a:cs typeface="Times New Roman" panose="02020603050405020304" pitchFamily="18" charset="0"/>
                <a:hlinkClick r:id="rId12"/>
              </a:rPr>
              <a:t>://en.wikipedia.org/wiki/Minimum_metal_mine</a:t>
            </a:r>
            <a:endParaRPr lang="en-US" sz="1400" dirty="0">
              <a:solidFill>
                <a:schemeClr val="bg1"/>
              </a:solidFill>
              <a:effectLst/>
              <a:latin typeface="Roboto" pitchFamily="2" charset="0"/>
              <a:ea typeface="Roboto" pitchFamily="2" charset="0"/>
              <a:cs typeface="Times New Roman" panose="02020603050405020304" pitchFamily="18" charset="0"/>
            </a:endParaRPr>
          </a:p>
        </p:txBody>
      </p:sp>
      <p:cxnSp>
        <p:nvCxnSpPr>
          <p:cNvPr id="5" name="Straight Connector 4"/>
          <p:cNvCxnSpPr/>
          <p:nvPr/>
        </p:nvCxnSpPr>
        <p:spPr>
          <a:xfrm flipH="1">
            <a:off x="384724" y="1073731"/>
            <a:ext cx="28214" cy="546129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876995"/>
      </p:ext>
    </p:extLst>
  </p:cSld>
  <p:clrMapOvr>
    <a:masterClrMapping/>
  </p:clrMapOvr>
  <p:transition spd="slow">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14569" y="2851594"/>
            <a:ext cx="10962861" cy="1938992"/>
          </a:xfrm>
          <a:prstGeom prst="rect">
            <a:avLst/>
          </a:prstGeom>
          <a:noFill/>
        </p:spPr>
        <p:txBody>
          <a:bodyPr wrap="square" rtlCol="0">
            <a:spAutoFit/>
          </a:bodyPr>
          <a:lstStyle/>
          <a:p>
            <a:pPr algn="ctr"/>
            <a:r>
              <a:rPr lang="en-US" sz="6000" dirty="0" smtClean="0">
                <a:solidFill>
                  <a:schemeClr val="accent2"/>
                </a:solidFill>
                <a:latin typeface="Roboto Th" pitchFamily="2" charset="0"/>
                <a:ea typeface="Roboto Th" pitchFamily="2" charset="0"/>
              </a:rPr>
              <a:t>http://www.schrc.net/mp_rair </a:t>
            </a:r>
          </a:p>
          <a:p>
            <a:pPr algn="ctr"/>
            <a:r>
              <a:rPr lang="en-US" sz="6000" dirty="0" smtClean="0">
                <a:solidFill>
                  <a:schemeClr val="bg1">
                    <a:lumMod val="50000"/>
                  </a:schemeClr>
                </a:solidFill>
                <a:latin typeface="Roboto Th" pitchFamily="2" charset="0"/>
                <a:ea typeface="Roboto Th" pitchFamily="2" charset="0"/>
              </a:rPr>
              <a:t>mprair@schrc.net</a:t>
            </a:r>
            <a:endParaRPr lang="en-US" sz="6000" dirty="0">
              <a:solidFill>
                <a:schemeClr val="bg1">
                  <a:lumMod val="50000"/>
                </a:schemeClr>
              </a:solidFill>
              <a:latin typeface="Roboto Th" pitchFamily="2" charset="0"/>
              <a:ea typeface="Roboto Th" pitchFamily="2" charset="0"/>
            </a:endParaRPr>
          </a:p>
        </p:txBody>
      </p:sp>
    </p:spTree>
    <p:extLst>
      <p:ext uri="{BB962C8B-B14F-4D97-AF65-F5344CB8AC3E}">
        <p14:creationId xmlns:p14="http://schemas.microsoft.com/office/powerpoint/2010/main" val="2190104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latin typeface="Roboto Thin" pitchFamily="2" charset="0"/>
                <a:ea typeface="Roboto Thin" pitchFamily="2" charset="0"/>
              </a:rPr>
              <a:t>LAND MINES IN BOSNIA</a:t>
            </a:r>
            <a:endParaRPr lang="en-US" dirty="0">
              <a:solidFill>
                <a:schemeClr val="accent2"/>
              </a:solidFill>
              <a:latin typeface="Roboto Thin" pitchFamily="2" charset="0"/>
              <a:ea typeface="Roboto Thin" pitchFamily="2"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9623"/>
            <a:ext cx="7616859" cy="8177610"/>
          </a:xfrm>
        </p:spPr>
      </p:pic>
      <p:sp>
        <p:nvSpPr>
          <p:cNvPr id="4" name="Text Placeholder 3"/>
          <p:cNvSpPr>
            <a:spLocks noGrp="1"/>
          </p:cNvSpPr>
          <p:nvPr>
            <p:ph type="body" sz="half" idx="2"/>
          </p:nvPr>
        </p:nvSpPr>
        <p:spPr/>
        <p:txBody>
          <a:bodyPr/>
          <a:lstStyle/>
          <a:p>
            <a:r>
              <a:rPr lang="en-US" dirty="0" smtClean="0">
                <a:solidFill>
                  <a:schemeClr val="bg1"/>
                </a:solidFill>
                <a:latin typeface="Roboto Thin" pitchFamily="2" charset="0"/>
                <a:ea typeface="Roboto Thin" pitchFamily="2" charset="0"/>
              </a:rPr>
              <a:t>As an after effect of the war land mines laid by all combatants remained leaving Bosnia and Herzegovina with one of the most severe land mine problems of the world.</a:t>
            </a:r>
            <a:endParaRPr lang="en-US" dirty="0">
              <a:solidFill>
                <a:schemeClr val="bg1"/>
              </a:solidFill>
              <a:latin typeface="Roboto Thin" pitchFamily="2" charset="0"/>
              <a:ea typeface="Roboto Thin" pitchFamily="2" charset="0"/>
            </a:endParaRPr>
          </a:p>
        </p:txBody>
      </p:sp>
    </p:spTree>
    <p:extLst>
      <p:ext uri="{BB962C8B-B14F-4D97-AF65-F5344CB8AC3E}">
        <p14:creationId xmlns:p14="http://schemas.microsoft.com/office/powerpoint/2010/main" val="259724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884583" y="2494722"/>
            <a:ext cx="10614991" cy="1569660"/>
          </a:xfrm>
          <a:prstGeom prst="rect">
            <a:avLst/>
          </a:prstGeom>
          <a:noFill/>
        </p:spPr>
        <p:txBody>
          <a:bodyPr wrap="square" rtlCol="0">
            <a:spAutoFit/>
          </a:bodyPr>
          <a:lstStyle/>
          <a:p>
            <a:pPr algn="ctr"/>
            <a:r>
              <a:rPr lang="en-US" sz="9600" dirty="0" smtClean="0">
                <a:solidFill>
                  <a:schemeClr val="accent2"/>
                </a:solidFill>
                <a:latin typeface="Roboto Th" pitchFamily="2" charset="0"/>
                <a:ea typeface="Roboto Th" pitchFamily="2" charset="0"/>
              </a:rPr>
              <a:t>Questions?</a:t>
            </a:r>
            <a:r>
              <a:rPr lang="en-US" sz="9600" dirty="0" smtClean="0">
                <a:solidFill>
                  <a:schemeClr val="accent1"/>
                </a:solidFill>
                <a:latin typeface="Roboto Th" pitchFamily="2" charset="0"/>
                <a:ea typeface="Roboto Th" pitchFamily="2" charset="0"/>
              </a:rPr>
              <a:t>?</a:t>
            </a:r>
            <a:endParaRPr lang="en-US" sz="9600" dirty="0">
              <a:solidFill>
                <a:schemeClr val="accent1"/>
              </a:solidFill>
              <a:latin typeface="Roboto Th" pitchFamily="2" charset="0"/>
              <a:ea typeface="Roboto Th" pitchFamily="2" charset="0"/>
            </a:endParaRPr>
          </a:p>
        </p:txBody>
      </p:sp>
    </p:spTree>
    <p:extLst>
      <p:ext uri="{BB962C8B-B14F-4D97-AF65-F5344CB8AC3E}">
        <p14:creationId xmlns:p14="http://schemas.microsoft.com/office/powerpoint/2010/main" val="1362348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0" y="358355"/>
            <a:ext cx="1565592" cy="880645"/>
          </a:xfrm>
          <a:prstGeom prst="rect">
            <a:avLst/>
          </a:prstGeom>
          <a:ln>
            <a:noFill/>
          </a:ln>
          <a:effectLst>
            <a:outerShdw blurRad="292100" dist="139700" dir="2700000" algn="tl" rotWithShape="0">
              <a:srgbClr val="333333">
                <a:alpha val="65000"/>
              </a:srgbClr>
            </a:outerShdw>
          </a:effectLst>
        </p:spPr>
      </p:pic>
      <p:pic>
        <p:nvPicPr>
          <p:cNvPr id="17" name="Picture 16">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4695" y="358355"/>
            <a:ext cx="1565591" cy="880645"/>
          </a:xfrm>
          <a:prstGeom prst="rect">
            <a:avLst/>
          </a:prstGeom>
          <a:ln>
            <a:noFill/>
          </a:ln>
          <a:effectLst>
            <a:outerShdw blurRad="292100" dist="139700" dir="2700000" algn="tl" rotWithShape="0">
              <a:srgbClr val="333333">
                <a:alpha val="65000"/>
              </a:srgbClr>
            </a:outerShdw>
          </a:effectLst>
        </p:spPr>
      </p:pic>
      <p:pic>
        <p:nvPicPr>
          <p:cNvPr id="18" name="Picture 17">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7718" y="358355"/>
            <a:ext cx="1565591" cy="880645"/>
          </a:xfrm>
          <a:prstGeom prst="rect">
            <a:avLst/>
          </a:prstGeom>
          <a:ln>
            <a:noFill/>
          </a:ln>
          <a:effectLst>
            <a:outerShdw blurRad="292100" dist="139700" dir="2700000" algn="tl" rotWithShape="0">
              <a:srgbClr val="333333">
                <a:alpha val="65000"/>
              </a:srgbClr>
            </a:outerShdw>
          </a:effectLst>
        </p:spPr>
      </p:pic>
      <p:pic>
        <p:nvPicPr>
          <p:cNvPr id="19" name="Picture 18">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0741" y="358355"/>
            <a:ext cx="1565591" cy="880645"/>
          </a:xfrm>
          <a:prstGeom prst="rect">
            <a:avLst/>
          </a:prstGeom>
          <a:ln>
            <a:noFill/>
          </a:ln>
          <a:effectLst>
            <a:outerShdw blurRad="292100" dist="139700" dir="2700000" algn="tl" rotWithShape="0">
              <a:srgbClr val="333333">
                <a:alpha val="65000"/>
              </a:srgbClr>
            </a:outerShdw>
          </a:effectLst>
        </p:spPr>
      </p:pic>
      <p:pic>
        <p:nvPicPr>
          <p:cNvPr id="20" name="Picture 19">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3764" y="358355"/>
            <a:ext cx="1565591" cy="880645"/>
          </a:xfrm>
          <a:prstGeom prst="rect">
            <a:avLst/>
          </a:prstGeom>
          <a:ln>
            <a:noFill/>
          </a:ln>
          <a:effectLst>
            <a:outerShdw blurRad="292100" dist="139700" dir="2700000" algn="tl" rotWithShape="0">
              <a:srgbClr val="333333">
                <a:alpha val="65000"/>
              </a:srgbClr>
            </a:outerShdw>
          </a:effectLst>
        </p:spPr>
      </p:pic>
      <p:pic>
        <p:nvPicPr>
          <p:cNvPr id="21" name="Picture 20">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86787" y="358354"/>
            <a:ext cx="1565591" cy="880645"/>
          </a:xfrm>
          <a:prstGeom prst="rect">
            <a:avLst/>
          </a:prstGeom>
          <a:ln>
            <a:noFill/>
          </a:ln>
          <a:effectLst>
            <a:outerShdw blurRad="292100" dist="139700" dir="2700000" algn="tl" rotWithShape="0">
              <a:srgbClr val="333333">
                <a:alpha val="65000"/>
              </a:srgbClr>
            </a:outerShdw>
          </a:effectLst>
        </p:spPr>
      </p:pic>
      <p:pic>
        <p:nvPicPr>
          <p:cNvPr id="22" name="Picture 21">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69810" y="358354"/>
            <a:ext cx="1565591" cy="880645"/>
          </a:xfrm>
          <a:prstGeom prst="rect">
            <a:avLst/>
          </a:prstGeom>
          <a:ln>
            <a:noFill/>
          </a:ln>
          <a:effectLst>
            <a:outerShdw blurRad="292100" dist="139700" dir="2700000" algn="tl" rotWithShape="0">
              <a:srgbClr val="333333">
                <a:alpha val="65000"/>
              </a:srgbClr>
            </a:outerShdw>
          </a:effectLst>
        </p:spPr>
      </p:pic>
      <p:pic>
        <p:nvPicPr>
          <p:cNvPr id="23" name="Picture 22">
            <a:hlinkClick r:id="rId16" action="ppaction://hlinksldjump"/>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6458" y="1385570"/>
            <a:ext cx="1565591" cy="880644"/>
          </a:xfrm>
          <a:prstGeom prst="rect">
            <a:avLst/>
          </a:prstGeom>
          <a:ln>
            <a:noFill/>
          </a:ln>
          <a:effectLst>
            <a:outerShdw blurRad="292100" dist="139700" dir="2700000" algn="tl" rotWithShape="0">
              <a:srgbClr val="333333">
                <a:alpha val="65000"/>
              </a:srgbClr>
            </a:outerShdw>
          </a:effectLst>
        </p:spPr>
      </p:pic>
      <p:pic>
        <p:nvPicPr>
          <p:cNvPr id="24" name="Picture 23">
            <a:hlinkClick r:id="rId18" action="ppaction://hlinksldjump"/>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54695" y="1385570"/>
            <a:ext cx="1565591" cy="880644"/>
          </a:xfrm>
          <a:prstGeom prst="rect">
            <a:avLst/>
          </a:prstGeom>
          <a:ln>
            <a:noFill/>
          </a:ln>
          <a:effectLst>
            <a:outerShdw blurRad="292100" dist="139700" dir="2700000" algn="tl" rotWithShape="0">
              <a:srgbClr val="333333">
                <a:alpha val="65000"/>
              </a:srgbClr>
            </a:outerShdw>
          </a:effectLst>
        </p:spPr>
      </p:pic>
      <p:pic>
        <p:nvPicPr>
          <p:cNvPr id="25" name="Picture 24">
            <a:hlinkClick r:id="rId20" action="ppaction://hlinksldjump"/>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37718" y="1385570"/>
            <a:ext cx="1565591" cy="880645"/>
          </a:xfrm>
          <a:prstGeom prst="rect">
            <a:avLst/>
          </a:prstGeom>
          <a:ln>
            <a:noFill/>
          </a:ln>
          <a:effectLst>
            <a:outerShdw blurRad="292100" dist="139700" dir="2700000" algn="tl" rotWithShape="0">
              <a:srgbClr val="333333">
                <a:alpha val="65000"/>
              </a:srgbClr>
            </a:outerShdw>
          </a:effectLst>
        </p:spPr>
      </p:pic>
      <p:pic>
        <p:nvPicPr>
          <p:cNvPr id="26" name="Picture 25">
            <a:hlinkClick r:id="rId22" action="ppaction://hlinksldjump"/>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20738" y="1396416"/>
            <a:ext cx="1565591" cy="880644"/>
          </a:xfrm>
          <a:prstGeom prst="rect">
            <a:avLst/>
          </a:prstGeom>
          <a:ln>
            <a:noFill/>
          </a:ln>
          <a:effectLst>
            <a:outerShdw blurRad="292100" dist="139700" dir="2700000" algn="tl" rotWithShape="0">
              <a:srgbClr val="333333">
                <a:alpha val="65000"/>
              </a:srgbClr>
            </a:outerShdw>
          </a:effectLst>
        </p:spPr>
      </p:pic>
      <p:pic>
        <p:nvPicPr>
          <p:cNvPr id="27" name="Picture 26">
            <a:hlinkClick r:id="rId24" action="ppaction://hlinksldjump"/>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003763" y="1396416"/>
            <a:ext cx="1565591" cy="880644"/>
          </a:xfrm>
          <a:prstGeom prst="rect">
            <a:avLst/>
          </a:prstGeom>
          <a:ln>
            <a:noFill/>
          </a:ln>
          <a:effectLst>
            <a:outerShdw blurRad="292100" dist="139700" dir="2700000" algn="tl" rotWithShape="0">
              <a:srgbClr val="333333">
                <a:alpha val="65000"/>
              </a:srgbClr>
            </a:outerShdw>
          </a:effectLst>
        </p:spPr>
      </p:pic>
      <p:pic>
        <p:nvPicPr>
          <p:cNvPr id="28" name="Picture 27">
            <a:hlinkClick r:id="rId26" action="ppaction://hlinksldjump"/>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86787" y="1396416"/>
            <a:ext cx="1565591" cy="880644"/>
          </a:xfrm>
          <a:prstGeom prst="rect">
            <a:avLst/>
          </a:prstGeom>
          <a:ln>
            <a:noFill/>
          </a:ln>
          <a:effectLst>
            <a:outerShdw blurRad="292100" dist="139700" dir="2700000" algn="tl" rotWithShape="0">
              <a:srgbClr val="333333">
                <a:alpha val="65000"/>
              </a:srgbClr>
            </a:outerShdw>
          </a:effectLst>
        </p:spPr>
      </p:pic>
      <p:pic>
        <p:nvPicPr>
          <p:cNvPr id="29" name="Picture 28">
            <a:hlinkClick r:id="rId28" action="ppaction://hlinksldjump"/>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369810" y="1396416"/>
            <a:ext cx="1565591" cy="880644"/>
          </a:xfrm>
          <a:prstGeom prst="rect">
            <a:avLst/>
          </a:prstGeom>
          <a:ln>
            <a:noFill/>
          </a:ln>
          <a:effectLst>
            <a:outerShdw blurRad="292100" dist="139700" dir="2700000" algn="tl" rotWithShape="0">
              <a:srgbClr val="333333">
                <a:alpha val="65000"/>
              </a:srgbClr>
            </a:outerShdw>
          </a:effectLst>
        </p:spPr>
      </p:pic>
      <p:pic>
        <p:nvPicPr>
          <p:cNvPr id="30" name="Picture 29">
            <a:hlinkClick r:id="rId30" action="ppaction://hlinksldjump"/>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1670" y="2412785"/>
            <a:ext cx="1565591" cy="880645"/>
          </a:xfrm>
          <a:prstGeom prst="rect">
            <a:avLst/>
          </a:prstGeom>
          <a:ln>
            <a:noFill/>
          </a:ln>
          <a:effectLst>
            <a:outerShdw blurRad="292100" dist="139700" dir="2700000" algn="tl" rotWithShape="0">
              <a:srgbClr val="333333">
                <a:alpha val="65000"/>
              </a:srgbClr>
            </a:outerShdw>
          </a:effectLst>
        </p:spPr>
      </p:pic>
      <p:pic>
        <p:nvPicPr>
          <p:cNvPr id="31" name="Picture 30">
            <a:hlinkClick r:id="rId32" action="ppaction://hlinksldjump"/>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54695" y="2412785"/>
            <a:ext cx="1565591" cy="880645"/>
          </a:xfrm>
          <a:prstGeom prst="rect">
            <a:avLst/>
          </a:prstGeom>
          <a:ln>
            <a:noFill/>
          </a:ln>
          <a:effectLst>
            <a:outerShdw blurRad="292100" dist="139700" dir="2700000" algn="tl" rotWithShape="0">
              <a:srgbClr val="333333">
                <a:alpha val="65000"/>
              </a:srgbClr>
            </a:outerShdw>
          </a:effectLst>
        </p:spPr>
      </p:pic>
      <p:pic>
        <p:nvPicPr>
          <p:cNvPr id="32" name="Picture 31">
            <a:hlinkClick r:id="rId34" action="ppaction://hlinksldjump"/>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7720" y="2412785"/>
            <a:ext cx="1565591" cy="880644"/>
          </a:xfrm>
          <a:prstGeom prst="rect">
            <a:avLst/>
          </a:prstGeom>
          <a:ln>
            <a:noFill/>
          </a:ln>
          <a:effectLst>
            <a:outerShdw blurRad="292100" dist="139700" dir="2700000" algn="tl" rotWithShape="0">
              <a:srgbClr val="333333">
                <a:alpha val="65000"/>
              </a:srgbClr>
            </a:outerShdw>
          </a:effectLst>
        </p:spPr>
      </p:pic>
      <p:pic>
        <p:nvPicPr>
          <p:cNvPr id="33" name="Picture 32">
            <a:hlinkClick r:id="rId36" action="ppaction://hlinksldjump"/>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320744" y="2412785"/>
            <a:ext cx="1565591" cy="880644"/>
          </a:xfrm>
          <a:prstGeom prst="rect">
            <a:avLst/>
          </a:prstGeom>
          <a:ln>
            <a:noFill/>
          </a:ln>
          <a:effectLst>
            <a:outerShdw blurRad="292100" dist="139700" dir="2700000" algn="tl" rotWithShape="0">
              <a:srgbClr val="333333">
                <a:alpha val="65000"/>
              </a:srgbClr>
            </a:outerShdw>
          </a:effectLst>
        </p:spPr>
      </p:pic>
      <p:pic>
        <p:nvPicPr>
          <p:cNvPr id="34" name="Picture 33">
            <a:hlinkClick r:id="rId38" action="ppaction://hlinksldjump"/>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681999" y="2412785"/>
            <a:ext cx="1565591" cy="880645"/>
          </a:xfrm>
          <a:prstGeom prst="rect">
            <a:avLst/>
          </a:prstGeom>
          <a:ln>
            <a:noFill/>
          </a:ln>
          <a:effectLst>
            <a:outerShdw blurRad="292100" dist="139700" dir="2700000" algn="tl" rotWithShape="0">
              <a:srgbClr val="333333">
                <a:alpha val="65000"/>
              </a:srgbClr>
            </a:outerShdw>
          </a:effectLst>
        </p:spPr>
      </p:pic>
      <p:pic>
        <p:nvPicPr>
          <p:cNvPr id="35" name="Picture 34">
            <a:hlinkClick r:id="rId40" action="ppaction://hlinksldjump"/>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0365022" y="2412785"/>
            <a:ext cx="1565591" cy="880645"/>
          </a:xfrm>
          <a:prstGeom prst="rect">
            <a:avLst/>
          </a:prstGeom>
          <a:ln>
            <a:noFill/>
          </a:ln>
          <a:effectLst>
            <a:outerShdw blurRad="292100" dist="139700" dir="2700000" algn="tl" rotWithShape="0">
              <a:srgbClr val="333333">
                <a:alpha val="65000"/>
              </a:srgbClr>
            </a:outerShdw>
          </a:effectLst>
        </p:spPr>
      </p:pic>
      <p:pic>
        <p:nvPicPr>
          <p:cNvPr id="36" name="Picture 35">
            <a:hlinkClick r:id="rId42" action="ppaction://hlinksldjump"/>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49906" y="3440001"/>
            <a:ext cx="1565591" cy="880644"/>
          </a:xfrm>
          <a:prstGeom prst="rect">
            <a:avLst/>
          </a:prstGeom>
          <a:ln>
            <a:noFill/>
          </a:ln>
          <a:effectLst>
            <a:outerShdw blurRad="292100" dist="139700" dir="2700000" algn="tl" rotWithShape="0">
              <a:srgbClr val="333333">
                <a:alpha val="65000"/>
              </a:srgbClr>
            </a:outerShdw>
          </a:effectLst>
        </p:spPr>
      </p:pic>
      <p:pic>
        <p:nvPicPr>
          <p:cNvPr id="38" name="Picture 37">
            <a:hlinkClick r:id="rId44" action="ppaction://hlinksldjump"/>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7718" y="3429154"/>
            <a:ext cx="1565591" cy="880644"/>
          </a:xfrm>
          <a:prstGeom prst="rect">
            <a:avLst/>
          </a:prstGeom>
          <a:ln>
            <a:noFill/>
          </a:ln>
          <a:effectLst>
            <a:outerShdw blurRad="292100" dist="139700" dir="2700000" algn="tl" rotWithShape="0">
              <a:srgbClr val="333333">
                <a:alpha val="65000"/>
              </a:srgbClr>
            </a:outerShdw>
          </a:effectLst>
        </p:spPr>
      </p:pic>
      <p:pic>
        <p:nvPicPr>
          <p:cNvPr id="39" name="Picture 38">
            <a:hlinkClick r:id="rId46" action="ppaction://hlinksldjump"/>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5320738" y="3440000"/>
            <a:ext cx="1565591" cy="880644"/>
          </a:xfrm>
          <a:prstGeom prst="rect">
            <a:avLst/>
          </a:prstGeom>
          <a:ln>
            <a:noFill/>
          </a:ln>
          <a:effectLst>
            <a:outerShdw blurRad="292100" dist="139700" dir="2700000" algn="tl" rotWithShape="0">
              <a:srgbClr val="333333">
                <a:alpha val="65000"/>
              </a:srgbClr>
            </a:outerShdw>
          </a:effectLst>
        </p:spPr>
      </p:pic>
      <p:pic>
        <p:nvPicPr>
          <p:cNvPr id="40" name="Picture 39">
            <a:hlinkClick r:id="rId48" action="ppaction://hlinksldjump"/>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003763" y="3440000"/>
            <a:ext cx="1565591" cy="880644"/>
          </a:xfrm>
          <a:prstGeom prst="rect">
            <a:avLst/>
          </a:prstGeom>
          <a:ln>
            <a:noFill/>
          </a:ln>
          <a:effectLst>
            <a:outerShdw blurRad="292100" dist="139700" dir="2700000" algn="tl" rotWithShape="0">
              <a:srgbClr val="333333">
                <a:alpha val="65000"/>
              </a:srgbClr>
            </a:outerShdw>
          </a:effectLst>
        </p:spPr>
      </p:pic>
      <p:pic>
        <p:nvPicPr>
          <p:cNvPr id="41" name="Picture 40">
            <a:hlinkClick r:id="rId50" action="ppaction://hlinksldjump"/>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71670" y="4467214"/>
            <a:ext cx="1565591" cy="880644"/>
          </a:xfrm>
          <a:prstGeom prst="rect">
            <a:avLst/>
          </a:prstGeom>
          <a:ln>
            <a:noFill/>
          </a:ln>
          <a:effectLst>
            <a:outerShdw blurRad="292100" dist="139700" dir="2700000" algn="tl" rotWithShape="0">
              <a:srgbClr val="333333">
                <a:alpha val="65000"/>
              </a:srgbClr>
            </a:outerShdw>
          </a:effectLst>
        </p:spPr>
      </p:pic>
      <p:pic>
        <p:nvPicPr>
          <p:cNvPr id="42" name="Picture 41">
            <a:hlinkClick r:id="rId52" action="ppaction://hlinksldjump"/>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8691571" y="3450847"/>
            <a:ext cx="1565589" cy="880644"/>
          </a:xfrm>
          <a:prstGeom prst="rect">
            <a:avLst/>
          </a:prstGeom>
          <a:ln>
            <a:noFill/>
          </a:ln>
          <a:effectLst>
            <a:outerShdw blurRad="292100" dist="139700" dir="2700000" algn="tl" rotWithShape="0">
              <a:srgbClr val="333333">
                <a:alpha val="65000"/>
              </a:srgbClr>
            </a:outerShdw>
          </a:effectLst>
        </p:spPr>
      </p:pic>
      <p:pic>
        <p:nvPicPr>
          <p:cNvPr id="57" name="Picture 56">
            <a:hlinkClick r:id="rId54" action="ppaction://hlinksldjump"/>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262094" y="3440000"/>
            <a:ext cx="1565591" cy="880644"/>
          </a:xfrm>
          <a:prstGeom prst="rect">
            <a:avLst/>
          </a:prstGeom>
          <a:ln>
            <a:noFill/>
          </a:ln>
          <a:effectLst>
            <a:outerShdw blurRad="292100" dist="139700" dir="2700000" algn="tl" rotWithShape="0">
              <a:srgbClr val="333333">
                <a:alpha val="65000"/>
              </a:srgbClr>
            </a:outerShdw>
          </a:effectLst>
        </p:spPr>
      </p:pic>
      <p:pic>
        <p:nvPicPr>
          <p:cNvPr id="58" name="Picture 57"/>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6998974" y="2412785"/>
            <a:ext cx="1565591" cy="880644"/>
          </a:xfrm>
          <a:prstGeom prst="rect">
            <a:avLst/>
          </a:prstGeom>
          <a:ln>
            <a:noFill/>
          </a:ln>
          <a:effectLst>
            <a:outerShdw blurRad="292100" dist="139700" dir="2700000" algn="tl" rotWithShape="0">
              <a:srgbClr val="333333">
                <a:alpha val="65000"/>
              </a:srgbClr>
            </a:outerShdw>
          </a:effectLst>
        </p:spPr>
      </p:pic>
      <p:pic>
        <p:nvPicPr>
          <p:cNvPr id="37" name="Picture 36">
            <a:hlinkClick r:id="rId57" action="ppaction://hlinksldjump"/>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10374596" y="3440000"/>
            <a:ext cx="1565589" cy="88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040277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idx="1"/>
          </p:nvPr>
        </p:nvPicPr>
        <p:blipFill>
          <a:blip r:embed="rId2">
            <a:extLst>
              <a:ext uri="{28A0092B-C50C-407E-A947-70E740481C1C}">
                <a14:useLocalDpi xmlns:a14="http://schemas.microsoft.com/office/drawing/2010/main" val="0"/>
              </a:ext>
            </a:extLst>
          </a:blip>
          <a:srcRect l="2555" r="2555"/>
          <a:stretch>
            <a:fillRect/>
          </a:stretch>
        </p:blipFill>
        <p:spPr/>
      </p:pic>
      <p:sp>
        <p:nvSpPr>
          <p:cNvPr id="7" name="Text Placeholder 6"/>
          <p:cNvSpPr>
            <a:spLocks noGrp="1"/>
          </p:cNvSpPr>
          <p:nvPr>
            <p:ph type="body" sz="half" idx="2"/>
          </p:nvPr>
        </p:nvSpPr>
        <p:spPr>
          <a:xfrm>
            <a:off x="676655" y="5731497"/>
            <a:ext cx="9985059" cy="886120"/>
          </a:xfrm>
        </p:spPr>
        <p:txBody>
          <a:bodyPr>
            <a:normAutofit fontScale="92500"/>
          </a:bodyPr>
          <a:lstStyle/>
          <a:p>
            <a:r>
              <a:rPr lang="en-US" sz="1800" dirty="0">
                <a:solidFill>
                  <a:schemeClr val="accent2"/>
                </a:solidFill>
                <a:latin typeface="Roboto Thin" pitchFamily="2" charset="0"/>
                <a:ea typeface="Roboto Thin" pitchFamily="2" charset="0"/>
              </a:rPr>
              <a:t>220,000 land mines and unexploded munitions </a:t>
            </a:r>
            <a:r>
              <a:rPr lang="en-US" sz="1800" dirty="0" smtClean="0">
                <a:solidFill>
                  <a:schemeClr val="accent2"/>
                </a:solidFill>
                <a:latin typeface="Roboto Thin" pitchFamily="2" charset="0"/>
                <a:ea typeface="Roboto Thin" pitchFamily="2" charset="0"/>
              </a:rPr>
              <a:t>remain </a:t>
            </a:r>
            <a:r>
              <a:rPr lang="en-US" sz="1800" dirty="0">
                <a:solidFill>
                  <a:schemeClr val="accent2"/>
                </a:solidFill>
                <a:latin typeface="Roboto Thin" pitchFamily="2" charset="0"/>
                <a:ea typeface="Roboto Thin" pitchFamily="2" charset="0"/>
              </a:rPr>
              <a:t>scattered in 13,077 locations. A total of 1,755 </a:t>
            </a:r>
            <a:r>
              <a:rPr lang="en-US" sz="1800" dirty="0" smtClean="0">
                <a:solidFill>
                  <a:schemeClr val="accent2"/>
                </a:solidFill>
                <a:latin typeface="Roboto Thin" pitchFamily="2" charset="0"/>
                <a:ea typeface="Roboto Thin" pitchFamily="2" charset="0"/>
              </a:rPr>
              <a:t>km².</a:t>
            </a:r>
          </a:p>
          <a:p>
            <a:r>
              <a:rPr lang="en-US" sz="1800" dirty="0" smtClean="0">
                <a:solidFill>
                  <a:schemeClr val="accent2"/>
                </a:solidFill>
                <a:latin typeface="Roboto Thin" pitchFamily="2" charset="0"/>
                <a:ea typeface="Roboto Thin" pitchFamily="2" charset="0"/>
              </a:rPr>
              <a:t>(</a:t>
            </a:r>
            <a:r>
              <a:rPr lang="en-US" sz="1800" dirty="0">
                <a:solidFill>
                  <a:schemeClr val="accent2"/>
                </a:solidFill>
                <a:latin typeface="Roboto Thin" pitchFamily="2" charset="0"/>
                <a:ea typeface="Roboto Thin" pitchFamily="2" charset="0"/>
              </a:rPr>
              <a:t>3,4% of the </a:t>
            </a:r>
            <a:r>
              <a:rPr lang="en-US" sz="1800" dirty="0" smtClean="0">
                <a:solidFill>
                  <a:schemeClr val="accent2"/>
                </a:solidFill>
                <a:latin typeface="Roboto Thin" pitchFamily="2" charset="0"/>
                <a:ea typeface="Roboto Thin" pitchFamily="2" charset="0"/>
              </a:rPr>
              <a:t>Bosnia's whole territory)</a:t>
            </a:r>
            <a:endParaRPr lang="en-US" sz="1800"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5356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CASUALTIES</a:t>
            </a:r>
          </a:p>
        </p:txBody>
      </p:sp>
      <p:graphicFrame>
        <p:nvGraphicFramePr>
          <p:cNvPr id="4" name="Table 3"/>
          <p:cNvGraphicFramePr>
            <a:graphicFrameLocks noGrp="1"/>
          </p:cNvGraphicFramePr>
          <p:nvPr>
            <p:extLst>
              <p:ext uri="{D42A27DB-BD31-4B8C-83A1-F6EECF244321}">
                <p14:modId xmlns:p14="http://schemas.microsoft.com/office/powerpoint/2010/main" val="962056121"/>
              </p:ext>
            </p:extLst>
          </p:nvPr>
        </p:nvGraphicFramePr>
        <p:xfrm>
          <a:off x="281013" y="1115818"/>
          <a:ext cx="11596760" cy="5172696"/>
        </p:xfrm>
        <a:graphic>
          <a:graphicData uri="http://schemas.openxmlformats.org/drawingml/2006/table">
            <a:tbl>
              <a:tblPr/>
              <a:tblGrid>
                <a:gridCol w="2899190"/>
                <a:gridCol w="2899190"/>
                <a:gridCol w="2899190"/>
                <a:gridCol w="2899190"/>
              </a:tblGrid>
              <a:tr h="287372">
                <a:tc gridSpan="4">
                  <a:txBody>
                    <a:bodyPr/>
                    <a:lstStyle/>
                    <a:p>
                      <a:pPr algn="ctr"/>
                      <a:r>
                        <a:rPr lang="en-US" sz="1000" dirty="0">
                          <a:effectLst/>
                        </a:rPr>
                        <a:t>Land mine casualties in Bosnia and Herzegovina 1996-2009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87372">
                <a:tc>
                  <a:txBody>
                    <a:bodyPr/>
                    <a:lstStyle/>
                    <a:p>
                      <a:pPr algn="ctr"/>
                      <a:r>
                        <a:rPr lang="en-US" sz="1000" dirty="0">
                          <a:effectLst/>
                        </a:rPr>
                        <a:t>Year</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Killed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Injured</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000" dirty="0">
                          <a:effectLst/>
                        </a:rPr>
                        <a:t>Total</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287372">
                <a:tc>
                  <a:txBody>
                    <a:bodyPr/>
                    <a:lstStyle/>
                    <a:p>
                      <a:r>
                        <a:rPr lang="en-US" sz="1000" dirty="0">
                          <a:effectLst/>
                        </a:rPr>
                        <a:t>1996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662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290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1999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72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31</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54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43</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35</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2007</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22</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2008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39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smtClean="0">
                          <a:effectLst/>
                        </a:rPr>
                        <a:t>2009</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19</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28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dirty="0">
                          <a:effectLst/>
                        </a:rPr>
                        <a:t>2010</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6</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8</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dirty="0">
                          <a:effectLst/>
                        </a:rPr>
                        <a:t>14</a:t>
                      </a: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7372">
                <a:tc>
                  <a:txBody>
                    <a:bodyPr/>
                    <a:lstStyle/>
                    <a:p>
                      <a:r>
                        <a:rPr lang="en-US" sz="1000" b="1" dirty="0">
                          <a:effectLst/>
                        </a:rPr>
                        <a:t>Totals</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498</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1,210</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000" b="1" dirty="0">
                          <a:effectLst/>
                        </a:rPr>
                        <a:t>1,717</a:t>
                      </a:r>
                      <a:endParaRPr lang="en-US" sz="1000" dirty="0">
                        <a:effectLst/>
                      </a:endParaRPr>
                    </a:p>
                  </a:txBody>
                  <a:tcPr marL="52321" marR="52321" marT="26161" marB="2616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2" name="TextBox 1"/>
          <p:cNvSpPr txBox="1"/>
          <p:nvPr/>
        </p:nvSpPr>
        <p:spPr>
          <a:xfrm>
            <a:off x="192782" y="6352674"/>
            <a:ext cx="11590145" cy="307777"/>
          </a:xfrm>
          <a:prstGeom prst="rect">
            <a:avLst/>
          </a:prstGeom>
          <a:noFill/>
        </p:spPr>
        <p:txBody>
          <a:bodyPr wrap="square" rtlCol="0">
            <a:spAutoFit/>
          </a:bodyPr>
          <a:lstStyle/>
          <a:p>
            <a:r>
              <a:rPr lang="en-US" sz="1400" dirty="0" smtClean="0">
                <a:solidFill>
                  <a:schemeClr val="accent2"/>
                </a:solidFill>
              </a:rPr>
              <a:t>* </a:t>
            </a:r>
            <a:r>
              <a:rPr lang="en-US" sz="1400" dirty="0" smtClean="0">
                <a:solidFill>
                  <a:schemeClr val="bg1"/>
                </a:solidFill>
              </a:rPr>
              <a:t>“Land </a:t>
            </a:r>
            <a:r>
              <a:rPr lang="en-US" sz="1400" dirty="0">
                <a:solidFill>
                  <a:schemeClr val="bg1"/>
                </a:solidFill>
              </a:rPr>
              <a:t>mine contamination in Bosnia and </a:t>
            </a:r>
            <a:r>
              <a:rPr lang="en-US" sz="1400" dirty="0" smtClean="0">
                <a:solidFill>
                  <a:schemeClr val="bg1"/>
                </a:solidFill>
              </a:rPr>
              <a:t>Herzegovina”, 10 </a:t>
            </a:r>
            <a:r>
              <a:rPr lang="en-US" sz="1400" dirty="0">
                <a:solidFill>
                  <a:schemeClr val="bg1"/>
                </a:solidFill>
              </a:rPr>
              <a:t>August </a:t>
            </a:r>
            <a:r>
              <a:rPr lang="en-US" sz="1400" dirty="0" smtClean="0">
                <a:solidFill>
                  <a:schemeClr val="bg1"/>
                </a:solidFill>
              </a:rPr>
              <a:t>2012, Wikipedia.‎ </a:t>
            </a:r>
            <a:endParaRPr lang="en-US" sz="1400" dirty="0">
              <a:solidFill>
                <a:schemeClr val="bg1"/>
              </a:solidFill>
            </a:endParaRPr>
          </a:p>
        </p:txBody>
      </p:sp>
    </p:spTree>
    <p:extLst>
      <p:ext uri="{BB962C8B-B14F-4D97-AF65-F5344CB8AC3E}">
        <p14:creationId xmlns:p14="http://schemas.microsoft.com/office/powerpoint/2010/main" val="267556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4277" y="2745721"/>
            <a:ext cx="9228201" cy="1645920"/>
          </a:xfrm>
        </p:spPr>
        <p:txBody>
          <a:bodyPr>
            <a:normAutofit/>
          </a:bodyPr>
          <a:lstStyle/>
          <a:p>
            <a:pPr algn="ctr"/>
            <a:r>
              <a:rPr lang="en-US" sz="5400" dirty="0" smtClean="0">
                <a:solidFill>
                  <a:schemeClr val="accent2"/>
                </a:solidFill>
                <a:latin typeface="Roboto" pitchFamily="2" charset="0"/>
                <a:ea typeface="Roboto" pitchFamily="2" charset="0"/>
              </a:rPr>
              <a:t>Mine Sweeping…</a:t>
            </a:r>
          </a:p>
        </p:txBody>
      </p:sp>
      <p:sp>
        <p:nvSpPr>
          <p:cNvPr id="4" name="TextBox 3"/>
          <p:cNvSpPr txBox="1"/>
          <p:nvPr/>
        </p:nvSpPr>
        <p:spPr>
          <a:xfrm>
            <a:off x="2791749" y="3478491"/>
            <a:ext cx="45719" cy="369332"/>
          </a:xfrm>
          <a:prstGeom prst="rect">
            <a:avLst/>
          </a:prstGeom>
          <a:noFill/>
        </p:spPr>
        <p:txBody>
          <a:bodyPr wrap="square" rtlCol="0">
            <a:spAutoFit/>
          </a:bodyPr>
          <a:lstStyle/>
          <a:p>
            <a:endParaRPr lang="en-US" dirty="0"/>
          </a:p>
        </p:txBody>
      </p:sp>
      <p:sp>
        <p:nvSpPr>
          <p:cNvPr id="5" name="TextBox 4"/>
          <p:cNvSpPr txBox="1"/>
          <p:nvPr/>
        </p:nvSpPr>
        <p:spPr>
          <a:xfrm>
            <a:off x="1540043" y="3384015"/>
            <a:ext cx="8531372" cy="369332"/>
          </a:xfrm>
          <a:prstGeom prst="rect">
            <a:avLst/>
          </a:prstGeom>
          <a:noFill/>
        </p:spPr>
        <p:txBody>
          <a:bodyPr wrap="square" rtlCol="0">
            <a:spAutoFit/>
          </a:bodyPr>
          <a:lstStyle/>
          <a:p>
            <a:r>
              <a:rPr lang="en-US" dirty="0" smtClean="0">
                <a:solidFill>
                  <a:schemeClr val="accent2"/>
                </a:solidFill>
                <a:latin typeface="Roboto Thin" pitchFamily="2" charset="0"/>
                <a:ea typeface="Roboto Thin" pitchFamily="2" charset="0"/>
              </a:rPr>
              <a:t>The </a:t>
            </a:r>
            <a:r>
              <a:rPr lang="en-US" dirty="0">
                <a:solidFill>
                  <a:schemeClr val="accent2"/>
                </a:solidFill>
                <a:latin typeface="Roboto Thin" pitchFamily="2" charset="0"/>
                <a:ea typeface="Roboto Thin" pitchFamily="2" charset="0"/>
              </a:rPr>
              <a:t>process of </a:t>
            </a:r>
            <a:r>
              <a:rPr lang="en-US" dirty="0" smtClean="0">
                <a:solidFill>
                  <a:schemeClr val="accent2"/>
                </a:solidFill>
                <a:latin typeface="Roboto Thin" pitchFamily="2" charset="0"/>
                <a:ea typeface="Roboto Thin" pitchFamily="2" charset="0"/>
              </a:rPr>
              <a:t>detecting mines in </a:t>
            </a:r>
            <a:r>
              <a:rPr lang="en-US" dirty="0">
                <a:solidFill>
                  <a:schemeClr val="accent2"/>
                </a:solidFill>
                <a:latin typeface="Roboto Thin" pitchFamily="2" charset="0"/>
                <a:ea typeface="Roboto Thin" pitchFamily="2" charset="0"/>
              </a:rPr>
              <a:t>an </a:t>
            </a:r>
            <a:r>
              <a:rPr lang="en-US" dirty="0" smtClean="0">
                <a:solidFill>
                  <a:schemeClr val="accent2"/>
                </a:solidFill>
                <a:latin typeface="Roboto Thin" pitchFamily="2" charset="0"/>
                <a:ea typeface="Roboto Thin" pitchFamily="2" charset="0"/>
              </a:rPr>
              <a:t>area.</a:t>
            </a:r>
            <a:endParaRPr lang="en-US" dirty="0">
              <a:solidFill>
                <a:schemeClr val="accent2"/>
              </a:solidFill>
              <a:latin typeface="Roboto Thin" pitchFamily="2" charset="0"/>
              <a:ea typeface="Roboto Thin" pitchFamily="2" charset="0"/>
            </a:endParaRPr>
          </a:p>
        </p:txBody>
      </p:sp>
    </p:spTree>
    <p:extLst>
      <p:ext uri="{BB962C8B-B14F-4D97-AF65-F5344CB8AC3E}">
        <p14:creationId xmlns:p14="http://schemas.microsoft.com/office/powerpoint/2010/main" val="137185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METHODS</a:t>
            </a:r>
          </a:p>
        </p:txBody>
      </p:sp>
      <p:sp>
        <p:nvSpPr>
          <p:cNvPr id="8" name="TextBox 7"/>
          <p:cNvSpPr txBox="1"/>
          <p:nvPr/>
        </p:nvSpPr>
        <p:spPr>
          <a:xfrm>
            <a:off x="386499" y="1319753"/>
            <a:ext cx="10058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Roboto Thin" pitchFamily="2" charset="0"/>
                <a:ea typeface="Roboto Thin" pitchFamily="2" charset="0"/>
              </a:rPr>
              <a:t>Manual detection with a metal </a:t>
            </a:r>
            <a:r>
              <a:rPr lang="en-US" b="1" dirty="0" smtClean="0">
                <a:solidFill>
                  <a:schemeClr val="bg1"/>
                </a:solidFill>
                <a:latin typeface="Roboto Thin" pitchFamily="2" charset="0"/>
                <a:ea typeface="Roboto Thin" pitchFamily="2" charset="0"/>
              </a:rPr>
              <a:t>detector</a:t>
            </a:r>
          </a:p>
          <a:p>
            <a:pPr lvl="1"/>
            <a:r>
              <a:rPr lang="en-US" dirty="0" smtClean="0">
                <a:solidFill>
                  <a:schemeClr val="bg1"/>
                </a:solidFill>
                <a:latin typeface="Roboto Thin" pitchFamily="2" charset="0"/>
                <a:ea typeface="Roboto Thin" pitchFamily="2" charset="0"/>
              </a:rPr>
              <a:t>The process of scanning the </a:t>
            </a:r>
            <a:r>
              <a:rPr lang="en-US" dirty="0">
                <a:solidFill>
                  <a:schemeClr val="bg1"/>
                </a:solidFill>
                <a:latin typeface="Roboto Thin" pitchFamily="2" charset="0"/>
                <a:ea typeface="Roboto Thin" pitchFamily="2" charset="0"/>
              </a:rPr>
              <a:t>area with metal </a:t>
            </a:r>
            <a:r>
              <a:rPr lang="en-US" dirty="0" smtClean="0">
                <a:solidFill>
                  <a:schemeClr val="bg1"/>
                </a:solidFill>
                <a:latin typeface="Roboto Thin" pitchFamily="2" charset="0"/>
                <a:ea typeface="Roboto Thin" pitchFamily="2" charset="0"/>
              </a:rPr>
              <a:t>detectors.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Dogs</a:t>
            </a:r>
          </a:p>
          <a:p>
            <a:pPr lvl="1"/>
            <a:r>
              <a:rPr lang="en-US" dirty="0">
                <a:solidFill>
                  <a:schemeClr val="bg1"/>
                </a:solidFill>
                <a:latin typeface="Roboto Thin" pitchFamily="2" charset="0"/>
                <a:ea typeface="Roboto Thin" pitchFamily="2" charset="0"/>
              </a:rPr>
              <a:t>Well-trained dogs </a:t>
            </a:r>
            <a:r>
              <a:rPr lang="en-US" dirty="0" smtClean="0">
                <a:solidFill>
                  <a:schemeClr val="bg1"/>
                </a:solidFill>
                <a:latin typeface="Roboto Thin" pitchFamily="2" charset="0"/>
                <a:ea typeface="Roboto Thin" pitchFamily="2" charset="0"/>
              </a:rPr>
              <a:t>that sniff </a:t>
            </a:r>
            <a:r>
              <a:rPr lang="en-US" dirty="0">
                <a:solidFill>
                  <a:schemeClr val="bg1"/>
                </a:solidFill>
                <a:latin typeface="Roboto Thin" pitchFamily="2" charset="0"/>
                <a:ea typeface="Roboto Thin" pitchFamily="2" charset="0"/>
              </a:rPr>
              <a:t>out explosive chemicals like TNT in </a:t>
            </a:r>
            <a:r>
              <a:rPr lang="en-US" dirty="0" smtClean="0">
                <a:solidFill>
                  <a:schemeClr val="bg1"/>
                </a:solidFill>
                <a:latin typeface="Roboto Thin" pitchFamily="2" charset="0"/>
                <a:ea typeface="Roboto Thin" pitchFamily="2" charset="0"/>
              </a:rPr>
              <a:t>landmines.</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Rats</a:t>
            </a:r>
          </a:p>
          <a:p>
            <a:pPr lvl="1"/>
            <a:r>
              <a:rPr lang="en-US" dirty="0" smtClean="0">
                <a:solidFill>
                  <a:schemeClr val="bg1"/>
                </a:solidFill>
                <a:latin typeface="Roboto Thin" pitchFamily="2" charset="0"/>
                <a:ea typeface="Roboto Thin" pitchFamily="2" charset="0"/>
              </a:rPr>
              <a:t>Giant </a:t>
            </a:r>
            <a:r>
              <a:rPr lang="en-US" dirty="0">
                <a:solidFill>
                  <a:schemeClr val="bg1"/>
                </a:solidFill>
                <a:latin typeface="Roboto Thin" pitchFamily="2" charset="0"/>
                <a:ea typeface="Roboto Thin" pitchFamily="2" charset="0"/>
              </a:rPr>
              <a:t>pouched rats trained to sniff out chemicals like TNT in landmines. These rats are called HeroRATS. They have the advantage of being far lower mass than the typical human. They are less likely to set off small mines intended to injure or kill people, if the bomb-sniffing animal crosses directly over the top of a buried mine.</a:t>
            </a: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b="1"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b="1" dirty="0" smtClean="0">
                <a:solidFill>
                  <a:schemeClr val="bg1"/>
                </a:solidFill>
                <a:latin typeface="Roboto Thin" pitchFamily="2" charset="0"/>
                <a:ea typeface="Roboto Thin" pitchFamily="2" charset="0"/>
              </a:rPr>
              <a:t>Mechanical clearance</a:t>
            </a:r>
          </a:p>
          <a:p>
            <a:pPr lvl="1"/>
            <a:r>
              <a:rPr lang="en-US" dirty="0">
                <a:solidFill>
                  <a:schemeClr val="bg1"/>
                </a:solidFill>
                <a:latin typeface="Roboto Thin" pitchFamily="2" charset="0"/>
                <a:ea typeface="Roboto Thin" pitchFamily="2" charset="0"/>
              </a:rPr>
              <a:t>Special </a:t>
            </a:r>
            <a:r>
              <a:rPr lang="en-US" dirty="0" smtClean="0">
                <a:solidFill>
                  <a:schemeClr val="bg1"/>
                </a:solidFill>
                <a:latin typeface="Roboto Thin" pitchFamily="2" charset="0"/>
                <a:ea typeface="Roboto Thin" pitchFamily="2" charset="0"/>
              </a:rPr>
              <a:t>machines that </a:t>
            </a:r>
            <a:r>
              <a:rPr lang="en-US" dirty="0">
                <a:solidFill>
                  <a:schemeClr val="bg1"/>
                </a:solidFill>
                <a:latin typeface="Roboto Thin" pitchFamily="2" charset="0"/>
                <a:ea typeface="Roboto Thin" pitchFamily="2" charset="0"/>
              </a:rPr>
              <a:t>effectively combine mine detection and removal into one </a:t>
            </a:r>
            <a:r>
              <a:rPr lang="en-US" dirty="0" smtClean="0">
                <a:solidFill>
                  <a:schemeClr val="bg1"/>
                </a:solidFill>
                <a:latin typeface="Roboto Thin" pitchFamily="2" charset="0"/>
                <a:ea typeface="Roboto Thin" pitchFamily="2" charset="0"/>
              </a:rPr>
              <a:t>operation. These machines </a:t>
            </a:r>
            <a:r>
              <a:rPr lang="en-US" dirty="0">
                <a:solidFill>
                  <a:schemeClr val="bg1"/>
                </a:solidFill>
                <a:latin typeface="Roboto Thin" pitchFamily="2" charset="0"/>
                <a:ea typeface="Roboto Thin" pitchFamily="2" charset="0"/>
              </a:rPr>
              <a:t>consist of a special vehicle that is driven through the minefield, deliberately detonating the mines it drives over. These vehicles are designed to withstand the explosions with little damage. Some are operated directly with </a:t>
            </a:r>
            <a:r>
              <a:rPr lang="en-US" dirty="0" smtClean="0">
                <a:solidFill>
                  <a:schemeClr val="bg1"/>
                </a:solidFill>
                <a:latin typeface="Roboto Thin" pitchFamily="2" charset="0"/>
                <a:ea typeface="Roboto Thin" pitchFamily="2" charset="0"/>
              </a:rPr>
              <a:t>armor </a:t>
            </a:r>
            <a:r>
              <a:rPr lang="en-US" dirty="0">
                <a:solidFill>
                  <a:schemeClr val="bg1"/>
                </a:solidFill>
                <a:latin typeface="Roboto Thin" pitchFamily="2" charset="0"/>
                <a:ea typeface="Roboto Thin" pitchFamily="2" charset="0"/>
              </a:rPr>
              <a:t>to protect the driver; some are operated under remote control.</a:t>
            </a:r>
            <a:endParaRPr lang="en-US" b="1" dirty="0">
              <a:solidFill>
                <a:schemeClr val="bg1"/>
              </a:solidFill>
              <a:latin typeface="Roboto Thin" pitchFamily="2" charset="0"/>
              <a:ea typeface="Roboto Thin" pitchFamily="2" charset="0"/>
            </a:endParaRPr>
          </a:p>
          <a:p>
            <a:pPr marL="285750" indent="-285750">
              <a:buFont typeface="Arial" panose="020B0604020202020204" pitchFamily="34" charset="0"/>
              <a:buChar char="•"/>
            </a:pPr>
            <a:endParaRPr lang="en-US" dirty="0">
              <a:solidFill>
                <a:schemeClr val="bg1"/>
              </a:solidFill>
              <a:latin typeface="Roboto Thin" pitchFamily="2" charset="0"/>
              <a:ea typeface="Roboto Thin" pitchFamily="2" charset="0"/>
            </a:endParaRPr>
          </a:p>
          <a:p>
            <a:endParaRPr lang="en-US" dirty="0">
              <a:solidFill>
                <a:schemeClr val="bg1"/>
              </a:solidFill>
              <a:latin typeface="Roboto Thin" pitchFamily="2" charset="0"/>
              <a:ea typeface="Roboto Thin" pitchFamily="2" charset="0"/>
            </a:endParaRPr>
          </a:p>
        </p:txBody>
      </p:sp>
      <p:cxnSp>
        <p:nvCxnSpPr>
          <p:cNvPr id="3" name="Straight Connector 2"/>
          <p:cNvCxnSpPr/>
          <p:nvPr/>
        </p:nvCxnSpPr>
        <p:spPr>
          <a:xfrm>
            <a:off x="281013" y="1381539"/>
            <a:ext cx="0" cy="49397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97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281013" y="332459"/>
            <a:ext cx="9228201" cy="591368"/>
          </a:xfrm>
        </p:spPr>
        <p:txBody>
          <a:bodyPr>
            <a:noAutofit/>
          </a:bodyPr>
          <a:lstStyle/>
          <a:p>
            <a:r>
              <a:rPr lang="en-US" sz="4000" dirty="0" smtClean="0">
                <a:solidFill>
                  <a:schemeClr val="accent2"/>
                </a:solidFill>
                <a:latin typeface="Roboto Thin" pitchFamily="2" charset="0"/>
                <a:ea typeface="Roboto Thin" pitchFamily="2" charset="0"/>
              </a:rPr>
              <a:t>ACCIDENTS</a:t>
            </a:r>
          </a:p>
        </p:txBody>
      </p:sp>
      <p:sp>
        <p:nvSpPr>
          <p:cNvPr id="5" name="TextBox 4"/>
          <p:cNvSpPr txBox="1"/>
          <p:nvPr/>
        </p:nvSpPr>
        <p:spPr>
          <a:xfrm>
            <a:off x="386499" y="1057791"/>
            <a:ext cx="10058400"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Roboto Thin" pitchFamily="2" charset="0"/>
                <a:ea typeface="Roboto Thin" pitchFamily="2" charset="0"/>
              </a:rPr>
              <a:t>12:55, 01/06/1999</a:t>
            </a:r>
            <a:r>
              <a:rPr lang="en-US" sz="1400" dirty="0">
                <a:solidFill>
                  <a:schemeClr val="bg1"/>
                </a:solidFill>
                <a:latin typeface="Roboto Thin" pitchFamily="2" charset="0"/>
                <a:ea typeface="Roboto Thin" pitchFamily="2" charset="0"/>
              </a:rPr>
              <a:t>, </a:t>
            </a:r>
            <a:r>
              <a:rPr lang="en-US" sz="1400" dirty="0" smtClean="0">
                <a:solidFill>
                  <a:schemeClr val="bg1"/>
                </a:solidFill>
                <a:latin typeface="Roboto Thin" pitchFamily="2" charset="0"/>
                <a:ea typeface="Roboto Thin" pitchFamily="2" charset="0"/>
              </a:rPr>
              <a:t>Bosnia and Herzegovina/ Between </a:t>
            </a:r>
            <a:r>
              <a:rPr lang="en-US" sz="1400" dirty="0">
                <a:solidFill>
                  <a:schemeClr val="bg1"/>
                </a:solidFill>
                <a:latin typeface="Roboto Thin" pitchFamily="2" charset="0"/>
                <a:ea typeface="Roboto Thin" pitchFamily="2" charset="0"/>
              </a:rPr>
              <a:t>Gajevi and </a:t>
            </a:r>
            <a:r>
              <a:rPr lang="en-US" sz="1400" dirty="0" smtClean="0">
                <a:solidFill>
                  <a:schemeClr val="bg1"/>
                </a:solidFill>
                <a:latin typeface="Roboto Thin" pitchFamily="2" charset="0"/>
                <a:ea typeface="Roboto Thin" pitchFamily="2" charset="0"/>
              </a:rPr>
              <a:t>Gornjani </a:t>
            </a:r>
            <a:r>
              <a:rPr lang="en-US" sz="1400" dirty="0">
                <a:solidFill>
                  <a:schemeClr val="bg1"/>
                </a:solidFill>
                <a:latin typeface="Roboto Thin" pitchFamily="2" charset="0"/>
                <a:ea typeface="Roboto Thin" pitchFamily="2" charset="0"/>
              </a:rPr>
              <a:t>villages, RS </a:t>
            </a:r>
            <a:r>
              <a:rPr lang="en-US" sz="1400" dirty="0" smtClean="0">
                <a:solidFill>
                  <a:schemeClr val="bg1"/>
                </a:solidFill>
                <a:latin typeface="Roboto Thin" pitchFamily="2" charset="0"/>
                <a:ea typeface="Roboto Thin" pitchFamily="2" charset="0"/>
              </a:rPr>
              <a:t>SAMAC/BRVNIK Region.  </a:t>
            </a:r>
            <a:r>
              <a:rPr lang="en-US" sz="1400" dirty="0" smtClean="0">
                <a:solidFill>
                  <a:schemeClr val="bg1"/>
                </a:solidFill>
                <a:latin typeface="Roboto Thin" pitchFamily="2" charset="0"/>
                <a:ea typeface="Roboto Thin" pitchFamily="2" charset="0"/>
                <a:hlinkClick r:id="rId2" action="ppaction://hlinkfile"/>
              </a:rPr>
              <a:t>Full Report</a:t>
            </a:r>
            <a:endParaRPr lang="en-US" sz="1400" dirty="0" smtClean="0">
              <a:solidFill>
                <a:schemeClr val="bg1"/>
              </a:solidFill>
              <a:latin typeface="Roboto Thin" pitchFamily="2" charset="0"/>
              <a:ea typeface="Roboto Thin" pitchFamily="2" charset="0"/>
            </a:endParaRPr>
          </a:p>
          <a:p>
            <a:pPr lvl="1"/>
            <a:r>
              <a:rPr lang="en-US" sz="1400" strike="sngStrike" dirty="0" smtClean="0">
                <a:solidFill>
                  <a:schemeClr val="bg1"/>
                </a:solidFill>
                <a:latin typeface="Roboto Thin" pitchFamily="2" charset="0"/>
                <a:ea typeface="Roboto Thin" pitchFamily="2" charset="0"/>
              </a:rPr>
              <a:t>NAME </a:t>
            </a:r>
            <a:r>
              <a:rPr lang="en-US" sz="1400" strike="sngStrike" dirty="0">
                <a:solidFill>
                  <a:schemeClr val="bg1"/>
                </a:solidFill>
                <a:latin typeface="Roboto Thin" pitchFamily="2" charset="0"/>
                <a:ea typeface="Roboto Thin" pitchFamily="2" charset="0"/>
              </a:rPr>
              <a:t>REMOVED</a:t>
            </a:r>
            <a:r>
              <a:rPr lang="en-US" sz="1400" dirty="0" smtClean="0">
                <a:solidFill>
                  <a:schemeClr val="bg1"/>
                </a:solidFill>
                <a:latin typeface="Roboto Thin" pitchFamily="2" charset="0"/>
                <a:ea typeface="Roboto Thin" pitchFamily="2" charset="0"/>
              </a:rPr>
              <a:t>, surveyor</a:t>
            </a:r>
            <a:endParaRPr lang="en-US" sz="1400" dirty="0">
              <a:solidFill>
                <a:schemeClr val="bg1"/>
              </a:solidFill>
              <a:latin typeface="Roboto Thin" pitchFamily="2" charset="0"/>
              <a:ea typeface="Roboto Thin" pitchFamily="2" charset="0"/>
            </a:endParaRPr>
          </a:p>
          <a:p>
            <a:pPr lvl="1"/>
            <a:r>
              <a:rPr lang="en-US" sz="1400" dirty="0" smtClean="0">
                <a:latin typeface="Roboto Thin" pitchFamily="2" charset="0"/>
                <a:ea typeface="Roboto Thin" pitchFamily="2" charset="0"/>
              </a:rPr>
              <a:t>	</a:t>
            </a:r>
            <a:r>
              <a:rPr lang="en-US" sz="1400" b="1" dirty="0">
                <a:solidFill>
                  <a:srgbClr val="FFC000"/>
                </a:solidFill>
                <a:latin typeface="Roboto Thin" pitchFamily="2" charset="0"/>
                <a:ea typeface="Roboto Thin" pitchFamily="2" charset="0"/>
              </a:rPr>
              <a:t>severe </a:t>
            </a:r>
            <a:r>
              <a:rPr lang="en-US" sz="1400" b="1" dirty="0" smtClean="0">
                <a:solidFill>
                  <a:srgbClr val="FFC000"/>
                </a:solidFill>
                <a:latin typeface="Roboto Thin" pitchFamily="2" charset="0"/>
                <a:ea typeface="Roboto Thin" pitchFamily="2" charset="0"/>
              </a:rPr>
              <a:t>Chest</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Eye</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severe Legs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0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Toes</a:t>
            </a:r>
            <a:r>
              <a:rPr lang="en-US" sz="1400" b="1" dirty="0" smtClean="0">
                <a:latin typeface="Roboto Thin" pitchFamily="2" charset="0"/>
                <a:ea typeface="Roboto Thin" pitchFamily="2" charset="0"/>
              </a:rPr>
              <a: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LOST</a:t>
            </a:r>
            <a:r>
              <a:rPr lang="en-US" sz="1400" b="1" dirty="0" smtClean="0">
                <a:solidFill>
                  <a:srgbClr val="FFC000"/>
                </a:solidFill>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Eye</a:t>
            </a:r>
            <a:r>
              <a:rPr lang="en-US" sz="1400" b="1" dirty="0" smtClean="0">
                <a:latin typeface="Roboto Thin" pitchFamily="2" charset="0"/>
                <a:ea typeface="Roboto Thin" pitchFamily="2" charset="0"/>
              </a:rPr>
              <a:t>.</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deminer</a:t>
            </a:r>
          </a:p>
          <a:p>
            <a:pPr lvl="1"/>
            <a:r>
              <a:rPr lang="en-US" sz="1400"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severe Legs </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surveyor</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22/03/2008, </a:t>
            </a:r>
            <a:r>
              <a:rPr lang="en-US" sz="1400" dirty="0" smtClean="0">
                <a:solidFill>
                  <a:schemeClr val="bg1"/>
                </a:solidFill>
                <a:latin typeface="Roboto Thin" pitchFamily="2" charset="0"/>
                <a:ea typeface="Roboto Thin" pitchFamily="2" charset="0"/>
              </a:rPr>
              <a:t>Bosnia and Herzegovina/ Masici</a:t>
            </a:r>
            <a:r>
              <a:rPr lang="es-ES" sz="1400" dirty="0" smtClean="0">
                <a:solidFill>
                  <a:schemeClr val="bg1"/>
                </a:solidFill>
                <a:latin typeface="Roboto Thin" pitchFamily="2" charset="0"/>
                <a:ea typeface="Roboto Thin" pitchFamily="2" charset="0"/>
              </a:rPr>
              <a:t> </a:t>
            </a:r>
            <a:r>
              <a:rPr lang="es-ES" sz="1400" dirty="0">
                <a:solidFill>
                  <a:schemeClr val="bg1"/>
                </a:solidFill>
                <a:latin typeface="Roboto Thin" pitchFamily="2" charset="0"/>
                <a:ea typeface="Roboto Thin" pitchFamily="2" charset="0"/>
              </a:rPr>
              <a:t>Village, Nr </a:t>
            </a:r>
            <a:r>
              <a:rPr lang="es-ES" sz="1400" dirty="0" smtClean="0">
                <a:solidFill>
                  <a:schemeClr val="bg1"/>
                </a:solidFill>
                <a:latin typeface="Roboto Thin" pitchFamily="2" charset="0"/>
                <a:ea typeface="Roboto Thin" pitchFamily="2" charset="0"/>
              </a:rPr>
              <a:t>Goradze. </a:t>
            </a:r>
            <a:r>
              <a:rPr lang="es-ES" sz="1400" dirty="0" smtClean="0">
                <a:solidFill>
                  <a:schemeClr val="bg1"/>
                </a:solidFill>
                <a:latin typeface="Roboto Thin" pitchFamily="2" charset="0"/>
                <a:ea typeface="Roboto Thin" pitchFamily="2" charset="0"/>
                <a:hlinkClick r:id="rId3" action="ppaction://hlinkfile"/>
              </a:rPr>
              <a:t>Full </a:t>
            </a:r>
            <a:r>
              <a:rPr lang="en-US" sz="1400" dirty="0" smtClean="0">
                <a:solidFill>
                  <a:schemeClr val="bg1"/>
                </a:solidFill>
                <a:latin typeface="Roboto Thin" pitchFamily="2" charset="0"/>
                <a:ea typeface="Roboto Thin" pitchFamily="2" charset="0"/>
                <a:hlinkClick r:id="rId3" action="ppaction://hlinkfile"/>
              </a:rPr>
              <a:t>Report</a:t>
            </a:r>
            <a:endParaRPr lang="en-US" sz="1400" dirty="0" smtClean="0">
              <a:solidFill>
                <a:schemeClr val="bg1"/>
              </a:solidFill>
              <a:latin typeface="Roboto Thin" pitchFamily="2" charset="0"/>
              <a:ea typeface="Roboto Thin" pitchFamily="2" charset="0"/>
            </a:endParaRPr>
          </a:p>
          <a:p>
            <a:pPr lvl="1"/>
            <a:r>
              <a:rPr lang="es-ES" sz="1400" strike="sngStrike" dirty="0" smtClean="0">
                <a:solidFill>
                  <a:schemeClr val="bg1"/>
                </a:solidFill>
                <a:latin typeface="Roboto Thin" pitchFamily="2" charset="0"/>
                <a:ea typeface="Roboto Thin" pitchFamily="2" charset="0"/>
              </a:rPr>
              <a:t>NAME REMOVED</a:t>
            </a:r>
          </a:p>
          <a:p>
            <a:pPr lvl="1"/>
            <a:r>
              <a:rPr lang="es-ES" sz="1400" dirty="0" smtClean="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p>
          <a:p>
            <a:pPr lvl="1"/>
            <a:r>
              <a:rPr lang="en-US" sz="1400" dirty="0">
                <a:latin typeface="Roboto Thin" pitchFamily="2" charset="0"/>
                <a:ea typeface="Roboto Thin" pitchFamily="2" charset="0"/>
              </a:rPr>
              <a:t>	</a:t>
            </a:r>
            <a:r>
              <a:rPr lang="en-US" sz="1400" b="1" dirty="0" smtClean="0">
                <a:solidFill>
                  <a:srgbClr val="FF0000"/>
                </a:solidFill>
                <a:latin typeface="Roboto Thin" pitchFamily="2" charset="0"/>
                <a:ea typeface="Roboto Thin" pitchFamily="2" charset="0"/>
              </a:rPr>
              <a:t>FATAL</a:t>
            </a:r>
          </a:p>
          <a:p>
            <a:pPr lvl="1"/>
            <a:r>
              <a:rPr lang="en-US" sz="1400" strike="sngStrike" dirty="0" smtClean="0">
                <a:solidFill>
                  <a:schemeClr val="bg1"/>
                </a:solidFill>
                <a:latin typeface="Roboto Thin" pitchFamily="2" charset="0"/>
                <a:ea typeface="Roboto Thin" pitchFamily="2" charset="0"/>
              </a:rPr>
              <a:t>NAME REMOVED,</a:t>
            </a:r>
            <a:r>
              <a:rPr lang="en-US" sz="1400" dirty="0" smtClean="0">
                <a:solidFill>
                  <a:schemeClr val="bg1"/>
                </a:solidFill>
                <a:latin typeface="Roboto Thin" pitchFamily="2" charset="0"/>
                <a:ea typeface="Roboto Thin" pitchFamily="2" charset="0"/>
              </a:rPr>
              <a:t> civilian</a:t>
            </a:r>
          </a:p>
          <a:p>
            <a:pPr lvl="1"/>
            <a:r>
              <a:rPr lang="en-US" sz="1400" b="1" dirty="0">
                <a:solidFill>
                  <a:srgbClr val="FFC000"/>
                </a:solidFill>
                <a:latin typeface="Roboto Thin" pitchFamily="2" charset="0"/>
                <a:ea typeface="Roboto Thin" pitchFamily="2" charset="0"/>
              </a:rPr>
              <a:t>	</a:t>
            </a:r>
            <a:r>
              <a:rPr lang="en-US" sz="1400" b="1" dirty="0" smtClean="0">
                <a:solidFill>
                  <a:srgbClr val="FFC000"/>
                </a:solidFill>
                <a:latin typeface="Roboto Thin" pitchFamily="2" charset="0"/>
                <a:ea typeface="Roboto Thin" pitchFamily="2" charset="0"/>
              </a:rPr>
              <a:t>Fragmentation Injuries</a:t>
            </a:r>
            <a:endParaRPr lang="es-ES" sz="1400" b="1" dirty="0">
              <a:solidFill>
                <a:srgbClr val="FFC000"/>
              </a:solidFill>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a:p>
            <a:pPr marL="285750" indent="-285750">
              <a:buFont typeface="Arial" panose="020B0604020202020204" pitchFamily="34" charset="0"/>
              <a:buChar char="•"/>
            </a:pPr>
            <a:endParaRPr lang="en-US" sz="1400" dirty="0">
              <a:latin typeface="Roboto Thin" pitchFamily="2" charset="0"/>
              <a:ea typeface="Roboto Thin" pitchFamily="2" charset="0"/>
            </a:endParaRPr>
          </a:p>
        </p:txBody>
      </p:sp>
      <p:sp>
        <p:nvSpPr>
          <p:cNvPr id="8" name="TextBox 7"/>
          <p:cNvSpPr txBox="1"/>
          <p:nvPr/>
        </p:nvSpPr>
        <p:spPr>
          <a:xfrm>
            <a:off x="386499" y="5326536"/>
            <a:ext cx="5797486" cy="1692771"/>
          </a:xfrm>
          <a:prstGeom prst="rect">
            <a:avLst/>
          </a:prstGeom>
          <a:noFill/>
        </p:spPr>
        <p:txBody>
          <a:bodyPr wrap="square" rtlCol="0">
            <a:spAutoFit/>
          </a:bodyPr>
          <a:lstStyle/>
          <a:p>
            <a:r>
              <a:rPr lang="en-US" sz="2000" dirty="0" smtClean="0">
                <a:solidFill>
                  <a:schemeClr val="bg1"/>
                </a:solidFill>
                <a:latin typeface="Roboto Thin" pitchFamily="2" charset="0"/>
                <a:ea typeface="Roboto Thin" pitchFamily="2" charset="0"/>
              </a:rPr>
              <a:t>Sources:</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a:t>
            </a:r>
            <a:r>
              <a:rPr lang="en-US" sz="1400" dirty="0" smtClean="0">
                <a:solidFill>
                  <a:schemeClr val="bg1"/>
                </a:solidFill>
                <a:latin typeface="Roboto Thin" pitchFamily="2" charset="0"/>
                <a:ea typeface="Roboto Thin" pitchFamily="2" charset="0"/>
              </a:rPr>
              <a:t>. Accident Number 207</a:t>
            </a:r>
            <a:r>
              <a:rPr lang="en-US" sz="1400" dirty="0">
                <a:solidFill>
                  <a:schemeClr val="bg1"/>
                </a:solidFill>
                <a:latin typeface="Roboto Thin" pitchFamily="2" charset="0"/>
                <a:ea typeface="Roboto Thin" pitchFamily="2" charset="0"/>
              </a:rPr>
              <a:t>, 16/04/2004, </a:t>
            </a:r>
            <a:r>
              <a:rPr lang="en-US" sz="1400" dirty="0">
                <a:solidFill>
                  <a:schemeClr val="bg1"/>
                </a:solidFill>
                <a:latin typeface="Roboto Thin" pitchFamily="2" charset="0"/>
                <a:ea typeface="Roboto Thin" pitchFamily="2" charset="0"/>
                <a:hlinkClick r:id="rId4"/>
              </a:rPr>
              <a:t>http://</a:t>
            </a:r>
            <a:r>
              <a:rPr lang="en-US" sz="1400" dirty="0" smtClean="0">
                <a:solidFill>
                  <a:schemeClr val="bg1"/>
                </a:solidFill>
                <a:latin typeface="Roboto Thin" pitchFamily="2" charset="0"/>
                <a:ea typeface="Roboto Thin" pitchFamily="2" charset="0"/>
                <a:hlinkClick r:id="rId4"/>
              </a:rPr>
              <a:t>www.ddasonline.com/PDF_files/DDASaccident207.pdf</a:t>
            </a:r>
            <a:endParaRPr lang="en-US" sz="1400" dirty="0" smtClean="0">
              <a:solidFill>
                <a:schemeClr val="bg1"/>
              </a:solidFill>
              <a:latin typeface="Roboto Thin" pitchFamily="2" charset="0"/>
              <a:ea typeface="Roboto Thin" pitchFamily="2" charset="0"/>
            </a:endParaRPr>
          </a:p>
          <a:p>
            <a:pPr marL="285750" indent="-285750">
              <a:buFont typeface="Arial" panose="020B0604020202020204" pitchFamily="34" charset="0"/>
              <a:buChar char="•"/>
            </a:pPr>
            <a:r>
              <a:rPr lang="en-US" sz="1400" dirty="0">
                <a:solidFill>
                  <a:schemeClr val="bg1"/>
                </a:solidFill>
                <a:latin typeface="Roboto Thin" pitchFamily="2" charset="0"/>
                <a:ea typeface="Roboto Thin" pitchFamily="2" charset="0"/>
              </a:rPr>
              <a:t>DDAS Accident Report. Accident Number 717, 08/07/2011, </a:t>
            </a:r>
            <a:r>
              <a:rPr lang="en-US" sz="1400" dirty="0">
                <a:solidFill>
                  <a:schemeClr val="bg1"/>
                </a:solidFill>
                <a:latin typeface="Roboto Thin" pitchFamily="2" charset="0"/>
                <a:ea typeface="Roboto Thin" pitchFamily="2" charset="0"/>
                <a:hlinkClick r:id="rId5"/>
              </a:rPr>
              <a:t>http://www.ddasonline.com/PDF_files/DDASaccident717.pdf</a:t>
            </a:r>
            <a:endParaRPr lang="en-US" sz="1400" dirty="0">
              <a:solidFill>
                <a:schemeClr val="bg1"/>
              </a:solidFill>
              <a:latin typeface="Roboto Thin" pitchFamily="2" charset="0"/>
              <a:ea typeface="Roboto Thin" pitchFamily="2" charset="0"/>
            </a:endParaRPr>
          </a:p>
          <a:p>
            <a:endParaRPr lang="en-US" sz="1400" dirty="0" smtClean="0">
              <a:latin typeface="Roboto Thin" pitchFamily="2" charset="0"/>
              <a:ea typeface="Roboto Thin" pitchFamily="2" charset="0"/>
            </a:endParaRPr>
          </a:p>
          <a:p>
            <a:endParaRPr lang="en-US" sz="1400" dirty="0">
              <a:latin typeface="Roboto Thin" pitchFamily="2" charset="0"/>
              <a:ea typeface="Roboto Thin" pitchFamily="2" charset="0"/>
            </a:endParaRPr>
          </a:p>
        </p:txBody>
      </p:sp>
      <p:cxnSp>
        <p:nvCxnSpPr>
          <p:cNvPr id="3" name="Straight Connector 2"/>
          <p:cNvCxnSpPr/>
          <p:nvPr/>
        </p:nvCxnSpPr>
        <p:spPr>
          <a:xfrm>
            <a:off x="281013" y="1057791"/>
            <a:ext cx="0" cy="35340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77104" y="5336894"/>
            <a:ext cx="0" cy="12858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8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etropolitan">
  <a:themeElements>
    <a:clrScheme name="Custom 2">
      <a:dk1>
        <a:sysClr val="windowText" lastClr="000000"/>
      </a:dk1>
      <a:lt1>
        <a:sysClr val="window" lastClr="FFFFFF"/>
      </a:lt1>
      <a:dk2>
        <a:srgbClr val="471101"/>
      </a:dk2>
      <a:lt2>
        <a:srgbClr val="E7E8E2"/>
      </a:lt2>
      <a:accent1>
        <a:srgbClr val="3F3F3F"/>
      </a:accent1>
      <a:accent2>
        <a:srgbClr val="A6B727"/>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docProps/app.xml><?xml version="1.0" encoding="utf-8"?>
<Properties xmlns="http://schemas.openxmlformats.org/officeDocument/2006/extended-properties" xmlns:vt="http://schemas.openxmlformats.org/officeDocument/2006/docPropsVTypes">
  <Template>TC103457491[[fn=Metropolitan]]</Template>
  <TotalTime>3139</TotalTime>
  <Words>1289</Words>
  <Application>Microsoft Office PowerPoint</Application>
  <PresentationFormat>Widescreen</PresentationFormat>
  <Paragraphs>263</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 Light</vt:lpstr>
      <vt:lpstr>Roboto</vt:lpstr>
      <vt:lpstr>Roboto Th</vt:lpstr>
      <vt:lpstr>Roboto Thin</vt:lpstr>
      <vt:lpstr>Symbol</vt:lpstr>
      <vt:lpstr>Times New Roman</vt:lpstr>
      <vt:lpstr>Metropolitan</vt:lpstr>
      <vt:lpstr>PowerPoint Presentation</vt:lpstr>
      <vt:lpstr>Bosnia and Herzegovina…</vt:lpstr>
      <vt:lpstr>BOSNIAN  WAR</vt:lpstr>
      <vt:lpstr>LAND MINES IN BOSNIA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METAL DETECTOR</vt:lpstr>
      <vt:lpstr>WHEELS</vt:lpstr>
      <vt:lpstr>PowerPoint Presentation</vt:lpstr>
      <vt:lpstr>PowerPoint Presentation</vt:lpstr>
      <vt:lpstr>WHEELS</vt:lpstr>
      <vt:lpstr>WIRELESS CAMERA</vt:lpstr>
      <vt:lpstr>MOTORS</vt:lpstr>
      <vt:lpstr>GPS</vt:lpstr>
      <vt:lpstr>WIRELESS COMMUNICATION</vt:lpstr>
      <vt:lpstr>PCB</vt:lpstr>
      <vt:lpstr>PowerPoint Presentation</vt:lpstr>
      <vt:lpstr>PCB</vt:lpstr>
      <vt:lpstr>THE BRAIN – ARDUINO </vt:lpstr>
      <vt:lpstr>SCHEMATICS</vt:lpstr>
      <vt:lpstr>PROGRAMMING LANGUAGES</vt:lpstr>
      <vt:lpstr>PowerPoint Presentation</vt:lpstr>
      <vt:lpstr>PowerPoint Presentation</vt:lpstr>
      <vt:lpstr>Well…</vt:lpstr>
      <vt:lpstr>PowerPoint Presentation</vt:lpstr>
      <vt:lpstr>PowerPoint Presentation</vt:lpstr>
      <vt:lpstr>PowerPoint Presentation</vt:lpstr>
      <vt:lpstr>PowerPoint Presentation</vt:lpstr>
      <vt:lpstr>PowerPoint Presentation</vt:lpstr>
      <vt:lpstr>PowerPoint Presentation</vt:lpstr>
      <vt:lpstr>MP RAIR </vt:lpstr>
      <vt:lpstr>PowerPoint Presentation</vt:lpstr>
      <vt:lpstr>PowerPoint Presentation</vt:lpstr>
      <vt:lpstr>PowerPoint Presentation</vt:lpstr>
      <vt:lpstr>PowerPoint Presentation</vt:lpstr>
      <vt:lpstr>PowerPoint Presentation</vt:lpstr>
    </vt:vector>
  </TitlesOfParts>
  <Company>SCHRC - Sarajevo College Hardware and Robotics Club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 RAIR</dc:title>
  <dc:creator>Ihsan Isik</dc:creator>
  <cp:lastModifiedBy>ihsan isik</cp:lastModifiedBy>
  <cp:revision>167</cp:revision>
  <dcterms:created xsi:type="dcterms:W3CDTF">2013-04-26T11:34:16Z</dcterms:created>
  <dcterms:modified xsi:type="dcterms:W3CDTF">2013-05-15T05:16:46Z</dcterms:modified>
</cp:coreProperties>
</file>